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12" r:id="rId1"/>
  </p:sldMasterIdLst>
  <p:notesMasterIdLst>
    <p:notesMasterId r:id="rId18"/>
  </p:notesMasterIdLst>
  <p:handoutMasterIdLst>
    <p:handoutMasterId r:id="rId19"/>
  </p:handoutMasterIdLst>
  <p:sldIdLst>
    <p:sldId id="259" r:id="rId2"/>
    <p:sldId id="274" r:id="rId3"/>
    <p:sldId id="266" r:id="rId4"/>
    <p:sldId id="272" r:id="rId5"/>
    <p:sldId id="276" r:id="rId6"/>
    <p:sldId id="261" r:id="rId7"/>
    <p:sldId id="277" r:id="rId8"/>
    <p:sldId id="262" r:id="rId9"/>
    <p:sldId id="270" r:id="rId10"/>
    <p:sldId id="278" r:id="rId11"/>
    <p:sldId id="263" r:id="rId12"/>
    <p:sldId id="264" r:id="rId13"/>
    <p:sldId id="265" r:id="rId14"/>
    <p:sldId id="267" r:id="rId15"/>
    <p:sldId id="269" r:id="rId16"/>
    <p:sldId id="271" r:id="rId17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 autoAdjust="0"/>
    <p:restoredTop sz="97813" autoAdjust="0"/>
  </p:normalViewPr>
  <p:slideViewPr>
    <p:cSldViewPr>
      <p:cViewPr varScale="1">
        <p:scale>
          <a:sx n="83" d="100"/>
          <a:sy n="83" d="100"/>
        </p:scale>
        <p:origin x="145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04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1354A007-337D-40A3-891D-CEDE6E07CE51}" type="datetimeFigureOut">
              <a:rPr lang="en-US"/>
              <a:pPr>
                <a:defRPr/>
              </a:pPr>
              <a:t>6/30/2024</a:t>
            </a:fld>
            <a:endParaRPr 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fld id="{9DD29125-2562-449E-AEC4-6ABF6E2E7A99}" type="slidenum">
              <a:rPr lang="ar-SA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fld id="{29F02ABE-87AC-4917-BE4E-99A7F27C8764}" type="datetimeFigureOut">
              <a:rPr lang="en-US"/>
              <a:pPr>
                <a:defRPr/>
              </a:pPr>
              <a:t>6/30/2024</a:t>
            </a:fld>
            <a:endParaRPr lang="en-US"/>
          </a:p>
        </p:txBody>
      </p:sp>
      <p:sp>
        <p:nvSpPr>
          <p:cNvPr id="2048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fld id="{C122D0B2-E1A4-4E1C-BA56-CE3ABAB6C8A9}" type="slidenum">
              <a:rPr lang="ar-SA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1508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mtClean="0">
              <a:latin typeface="Calibri" panose="020F0502020204030204" pitchFamily="34" charset="0"/>
            </a:endParaRPr>
          </a:p>
        </p:txBody>
      </p:sp>
      <p:sp>
        <p:nvSpPr>
          <p:cNvPr id="21509" name="Footer Placeholder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2532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mtClean="0">
              <a:latin typeface="Calibri" panose="020F0502020204030204" pitchFamily="34" charset="0"/>
            </a:endParaRPr>
          </a:p>
        </p:txBody>
      </p:sp>
      <p:sp>
        <p:nvSpPr>
          <p:cNvPr id="22533" name="Footer Placeholder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3556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mtClean="0">
              <a:latin typeface="Calibri" panose="020F0502020204030204" pitchFamily="34" charset="0"/>
            </a:endParaRPr>
          </a:p>
        </p:txBody>
      </p:sp>
      <p:sp>
        <p:nvSpPr>
          <p:cNvPr id="23557" name="Footer Placeholder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4580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mtClean="0">
              <a:latin typeface="Calibri" panose="020F0502020204030204" pitchFamily="34" charset="0"/>
            </a:endParaRPr>
          </a:p>
        </p:txBody>
      </p:sp>
      <p:sp>
        <p:nvSpPr>
          <p:cNvPr id="24581" name="Footer Placeholder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5604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mtClean="0">
              <a:latin typeface="Calibri" panose="020F0502020204030204" pitchFamily="34" charset="0"/>
            </a:endParaRPr>
          </a:p>
        </p:txBody>
      </p:sp>
      <p:sp>
        <p:nvSpPr>
          <p:cNvPr id="25605" name="Footer Placeholder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cs typeface="Arial" panose="020B0604020202020204" pitchFamily="34" charset="0"/>
            </a:endParaRPr>
          </a:p>
        </p:txBody>
      </p:sp>
      <p:sp>
        <p:nvSpPr>
          <p:cNvPr id="26628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mtClean="0">
              <a:latin typeface="Calibri" panose="020F0502020204030204" pitchFamily="34" charset="0"/>
            </a:endParaRPr>
          </a:p>
        </p:txBody>
      </p:sp>
      <p:sp>
        <p:nvSpPr>
          <p:cNvPr id="26629" name="Footer Placeholder 4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02/08/1428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مركز التجديد في تكنولوجيا الإعلام من أجل التنمية البشرية.جامعة الأخوين (CITI)</a:t>
            </a:r>
            <a:endParaRPr lang="a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A9E6BA-88DF-4B5A-876A-DFA54DAA62E3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431882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02/08/1428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مركز التجديد في تكنولوجيا الإعلام من أجل التنمية البشرية.جامعة الأخوين (CITI)</a:t>
            </a:r>
            <a:endParaRPr lang="a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1C26C2-8022-4FB6-B892-DE593806F52D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398788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02/08/1428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مركز التجديد في تكنولوجيا الإعلام من أجل التنمية البشرية.جامعة الأخوين (CITI)</a:t>
            </a:r>
            <a:endParaRPr lang="a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59A69C-9B24-49F9-990A-1BC49BA9F530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168789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02/08/1428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مركز التجديد في تكنولوجيا الإعلام من أجل التنمية البشرية.جامعة الأخوين (CITI)</a:t>
            </a:r>
            <a:endParaRPr lang="a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64D55-B688-46D2-A4EC-BDFA108022BF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48054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02/08/1428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مركز التجديد في تكنولوجيا الإعلام من أجل التنمية البشرية.جامعة الأخوين (CITI)</a:t>
            </a:r>
            <a:endParaRPr lang="a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62FD5-E207-4AE4-B308-4A63CB3771C4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618918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02/08/1428</a:t>
            </a:r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مركز التجديد في تكنولوجيا الإعلام من أجل التنمية البشرية.جامعة الأخوين (CITI)</a:t>
            </a:r>
            <a:endParaRPr lang="ar-M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16120-1ED1-48B2-BA32-EE2B087402F4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458733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02/08/1428</a:t>
            </a:r>
            <a:endParaRPr lang="ar-S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مركز التجديد في تكنولوجيا الإعلام من أجل التنمية البشرية.جامعة الأخوين (CITI)</a:t>
            </a:r>
            <a:endParaRPr lang="ar-M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3373-2B46-4E31-A1B1-31780A47D9DA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241997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02/08/1428</a:t>
            </a:r>
            <a:endParaRPr lang="ar-S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مركز التجديد في تكنولوجيا الإعلام من أجل التنمية البشرية.جامعة الأخوين (CITI)</a:t>
            </a:r>
            <a:endParaRPr lang="ar-M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827F6-29F8-44D8-88CD-1FE18758ED7F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602243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02/08/1428</a:t>
            </a:r>
            <a:endParaRPr lang="ar-S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مركز التجديد في تكنولوجيا الإعلام من أجل التنمية البشرية.جامعة الأخوين (CITI)</a:t>
            </a:r>
            <a:endParaRPr lang="ar-M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DD6DB-AE68-4556-90DB-868E3019BAA9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2771564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02/08/1428</a:t>
            </a:r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مركز التجديد في تكنولوجيا الإعلام من أجل التنمية البشرية.جامعة الأخوين (CITI)</a:t>
            </a:r>
            <a:endParaRPr lang="ar-M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72A047-959F-4190-8AAC-E6AB10C784C4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3978491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02/08/1428</a:t>
            </a:r>
            <a:endParaRPr lang="ar-S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مركز التجديد في تكنولوجيا الإعلام من أجل التنمية البشرية.جامعة الأخوين (CITI)</a:t>
            </a:r>
            <a:endParaRPr lang="ar-M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CF5841-49EE-431B-8849-25AB10EA9E12}" type="slidenum">
              <a:rPr lang="ar-SA" altLang="en-US"/>
              <a:pPr/>
              <a:t>‹#›</a:t>
            </a:fld>
            <a:endParaRPr lang="ar-SA" altLang="en-US"/>
          </a:p>
        </p:txBody>
      </p:sp>
    </p:spTree>
    <p:extLst>
      <p:ext uri="{BB962C8B-B14F-4D97-AF65-F5344CB8AC3E}">
        <p14:creationId xmlns:p14="http://schemas.microsoft.com/office/powerpoint/2010/main" val="105448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02/08/1428</a:t>
            </a:r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مركز التجديد في تكنولوجيا الإعلام من أجل التنمية البشرية.جامعة الأخوين (CITI)</a:t>
            </a:r>
            <a:endParaRPr lang="ar-M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7C46D44-7866-4789-A3BF-B0E8168C10DC}" type="slidenum">
              <a:rPr lang="ar-SA" altLang="en-US"/>
              <a:pPr/>
              <a:t>‹#›</a:t>
            </a:fld>
            <a:endParaRPr lang="ar-SA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2" r:id="rId2"/>
    <p:sldLayoutId id="2147483821" r:id="rId3"/>
    <p:sldLayoutId id="2147483820" r:id="rId4"/>
    <p:sldLayoutId id="2147483819" r:id="rId5"/>
    <p:sldLayoutId id="2147483818" r:id="rId6"/>
    <p:sldLayoutId id="2147483817" r:id="rId7"/>
    <p:sldLayoutId id="2147483816" r:id="rId8"/>
    <p:sldLayoutId id="2147483815" r:id="rId9"/>
    <p:sldLayoutId id="2147483814" r:id="rId10"/>
    <p:sldLayoutId id="2147483813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214563" y="941388"/>
            <a:ext cx="5181600" cy="609600"/>
          </a:xfrm>
          <a:prstGeom prst="rect">
            <a:avLst/>
          </a:prstGeom>
        </p:spPr>
        <p:txBody>
          <a:bodyPr rtlCol="1"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fr-FR" sz="3600" dirty="0"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4099" name="Picture 5" descr="calor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100" y="1425575"/>
            <a:ext cx="7065963" cy="221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extBox 6"/>
          <p:cNvSpPr txBox="1">
            <a:spLocks noChangeArrowheads="1"/>
          </p:cNvSpPr>
          <p:nvPr/>
        </p:nvSpPr>
        <p:spPr bwMode="auto">
          <a:xfrm>
            <a:off x="1500188" y="6215063"/>
            <a:ext cx="7286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MA" altLang="en-US" sz="2400"/>
              <a:t>كيف يمكن التمييز بين الماء البارد و الساخن؟</a:t>
            </a:r>
            <a:endParaRPr lang="en-US" altLang="en-US" sz="2400"/>
          </a:p>
        </p:txBody>
      </p:sp>
      <p:sp>
        <p:nvSpPr>
          <p:cNvPr id="4101" name="TextBox 7"/>
          <p:cNvSpPr txBox="1">
            <a:spLocks noChangeArrowheads="1"/>
          </p:cNvSpPr>
          <p:nvPr/>
        </p:nvSpPr>
        <p:spPr bwMode="auto">
          <a:xfrm>
            <a:off x="6143625" y="966788"/>
            <a:ext cx="2571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MA" altLang="en-US" sz="2400"/>
              <a:t>إناء به ماء ساخن</a:t>
            </a:r>
            <a:endParaRPr lang="en-US" altLang="en-US" sz="2400"/>
          </a:p>
        </p:txBody>
      </p:sp>
      <p:sp>
        <p:nvSpPr>
          <p:cNvPr id="4102" name="TextBox 8"/>
          <p:cNvSpPr txBox="1">
            <a:spLocks noChangeArrowheads="1"/>
          </p:cNvSpPr>
          <p:nvPr/>
        </p:nvSpPr>
        <p:spPr bwMode="auto">
          <a:xfrm>
            <a:off x="1428750" y="966788"/>
            <a:ext cx="1857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MA" altLang="en-US" sz="2400"/>
              <a:t>إناء</a:t>
            </a:r>
            <a:r>
              <a:rPr lang="en-US" altLang="en-US" sz="2400"/>
              <a:t> </a:t>
            </a:r>
            <a:r>
              <a:rPr lang="ar-MA" altLang="en-US" sz="2400"/>
              <a:t>به ماء بارد</a:t>
            </a:r>
            <a:endParaRPr lang="en-US" altLang="en-US" sz="2400"/>
          </a:p>
        </p:txBody>
      </p:sp>
      <p:grpSp>
        <p:nvGrpSpPr>
          <p:cNvPr id="4103" name="Group 17"/>
          <p:cNvGrpSpPr>
            <a:grpSpLocks/>
          </p:cNvGrpSpPr>
          <p:nvPr/>
        </p:nvGrpSpPr>
        <p:grpSpPr bwMode="auto">
          <a:xfrm>
            <a:off x="2438400" y="25400"/>
            <a:ext cx="6567488" cy="708025"/>
            <a:chOff x="2514600" y="132961"/>
            <a:chExt cx="6567254" cy="708216"/>
          </a:xfrm>
        </p:grpSpPr>
        <p:sp>
          <p:nvSpPr>
            <p:cNvPr id="8" name="Titre 1"/>
            <p:cNvSpPr txBox="1">
              <a:spLocks/>
            </p:cNvSpPr>
            <p:nvPr/>
          </p:nvSpPr>
          <p:spPr>
            <a:xfrm>
              <a:off x="8077002" y="152016"/>
              <a:ext cx="968340" cy="247717"/>
            </a:xfrm>
            <a:prstGeom prst="rect">
              <a:avLst/>
            </a:prstGeom>
          </p:spPr>
          <p:txBody>
            <a:bodyPr anchor="ctr"/>
            <a:lstStyle/>
            <a:p>
              <a:pPr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المادة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  </a:t>
              </a:r>
              <a:r>
                <a:rPr lang="en-US" sz="4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4107" name="ZoneTexte 8"/>
            <p:cNvSpPr txBox="1">
              <a:spLocks noChangeArrowheads="1"/>
            </p:cNvSpPr>
            <p:nvPr/>
          </p:nvSpPr>
          <p:spPr bwMode="auto">
            <a:xfrm>
              <a:off x="7010400" y="132961"/>
              <a:ext cx="13716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العلوم الفيزيائية</a:t>
              </a:r>
              <a:endParaRPr lang="fr-FR" altLang="en-US" sz="1400" b="1"/>
            </a:p>
          </p:txBody>
        </p:sp>
        <p:sp>
          <p:nvSpPr>
            <p:cNvPr id="10" name="Titre 1"/>
            <p:cNvSpPr txBox="1">
              <a:spLocks/>
            </p:cNvSpPr>
            <p:nvPr/>
          </p:nvSpPr>
          <p:spPr>
            <a:xfrm>
              <a:off x="8229396" y="542646"/>
              <a:ext cx="852458" cy="247717"/>
            </a:xfrm>
            <a:prstGeom prst="rect">
              <a:avLst/>
            </a:prstGeom>
          </p:spPr>
          <p:txBody>
            <a:bodyPr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المستوى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4109" name="ZoneTexte 10"/>
            <p:cNvSpPr txBox="1">
              <a:spLocks noChangeArrowheads="1"/>
            </p:cNvSpPr>
            <p:nvPr/>
          </p:nvSpPr>
          <p:spPr bwMode="auto">
            <a:xfrm>
              <a:off x="6934200" y="533400"/>
              <a:ext cx="1447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الأولى ثانوي إعدادي</a:t>
              </a:r>
              <a:endParaRPr lang="fr-FR" altLang="en-US" sz="1400" b="1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2514600" y="228237"/>
              <a:ext cx="3428878" cy="40015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ar-MA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الحرارة و التحولات الفيزيائية للمادة</a:t>
              </a:r>
              <a:endParaRPr lang="fr-FR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pic>
        <p:nvPicPr>
          <p:cNvPr id="13" name="Picture 6" descr="calor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3714750"/>
            <a:ext cx="43942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TextBox 8"/>
          <p:cNvSpPr txBox="1">
            <a:spLocks noChangeArrowheads="1"/>
          </p:cNvSpPr>
          <p:nvPr/>
        </p:nvSpPr>
        <p:spPr bwMode="auto">
          <a:xfrm>
            <a:off x="4143375" y="966788"/>
            <a:ext cx="1857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MA" altLang="en-US" sz="2400"/>
              <a:t>إناء</a:t>
            </a:r>
            <a:r>
              <a:rPr lang="en-US" altLang="en-US" sz="2400"/>
              <a:t> </a:t>
            </a:r>
            <a:r>
              <a:rPr lang="ar-MA" altLang="en-US" sz="2400"/>
              <a:t>به ماء </a:t>
            </a:r>
            <a:r>
              <a:rPr lang="ar-SA" altLang="en-US" sz="2400"/>
              <a:t>دافئ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785938" y="1214438"/>
            <a:ext cx="5181600" cy="609600"/>
          </a:xfrm>
          <a:prstGeom prst="rect">
            <a:avLst/>
          </a:prstGeom>
        </p:spPr>
        <p:txBody>
          <a:bodyPr rtlCol="1"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fr-FR" sz="3600" dirty="0">
              <a:latin typeface="Comic Sans MS" pitchFamily="66" charset="0"/>
              <a:ea typeface="+mj-ea"/>
              <a:cs typeface="+mj-cs"/>
            </a:endParaRPr>
          </a:p>
        </p:txBody>
      </p:sp>
      <p:grpSp>
        <p:nvGrpSpPr>
          <p:cNvPr id="13315" name="Group 17"/>
          <p:cNvGrpSpPr>
            <a:grpSpLocks/>
          </p:cNvGrpSpPr>
          <p:nvPr/>
        </p:nvGrpSpPr>
        <p:grpSpPr bwMode="auto">
          <a:xfrm>
            <a:off x="2438400" y="142875"/>
            <a:ext cx="6567488" cy="708025"/>
            <a:chOff x="2514600" y="132961"/>
            <a:chExt cx="6567254" cy="708216"/>
          </a:xfrm>
        </p:grpSpPr>
        <p:sp>
          <p:nvSpPr>
            <p:cNvPr id="18" name="Titre 1"/>
            <p:cNvSpPr txBox="1">
              <a:spLocks/>
            </p:cNvSpPr>
            <p:nvPr/>
          </p:nvSpPr>
          <p:spPr>
            <a:xfrm>
              <a:off x="8077002" y="152016"/>
              <a:ext cx="968340" cy="247717"/>
            </a:xfrm>
            <a:prstGeom prst="rect">
              <a:avLst/>
            </a:prstGeom>
          </p:spPr>
          <p:txBody>
            <a:bodyPr anchor="ctr"/>
            <a:lstStyle/>
            <a:p>
              <a:pPr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المادة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  </a:t>
              </a:r>
              <a:r>
                <a:rPr lang="en-US" sz="4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3318" name="ZoneTexte 8"/>
            <p:cNvSpPr txBox="1">
              <a:spLocks noChangeArrowheads="1"/>
            </p:cNvSpPr>
            <p:nvPr/>
          </p:nvSpPr>
          <p:spPr bwMode="auto">
            <a:xfrm>
              <a:off x="7010400" y="132961"/>
              <a:ext cx="13716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العلوم الفيزيائية</a:t>
              </a:r>
              <a:endParaRPr lang="fr-FR" altLang="en-US" sz="1400" b="1"/>
            </a:p>
          </p:txBody>
        </p:sp>
        <p:sp>
          <p:nvSpPr>
            <p:cNvPr id="20" name="Titre 1"/>
            <p:cNvSpPr txBox="1">
              <a:spLocks/>
            </p:cNvSpPr>
            <p:nvPr/>
          </p:nvSpPr>
          <p:spPr>
            <a:xfrm>
              <a:off x="8229396" y="542646"/>
              <a:ext cx="852458" cy="247717"/>
            </a:xfrm>
            <a:prstGeom prst="rect">
              <a:avLst/>
            </a:prstGeom>
          </p:spPr>
          <p:txBody>
            <a:bodyPr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المستوى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3320" name="ZoneTexte 10"/>
            <p:cNvSpPr txBox="1">
              <a:spLocks noChangeArrowheads="1"/>
            </p:cNvSpPr>
            <p:nvPr/>
          </p:nvSpPr>
          <p:spPr bwMode="auto">
            <a:xfrm>
              <a:off x="6934200" y="533400"/>
              <a:ext cx="1447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الأولى ثانوي إعدادي</a:t>
              </a:r>
              <a:endParaRPr lang="fr-FR" altLang="en-US" sz="1400" b="1"/>
            </a:p>
          </p:txBody>
        </p:sp>
        <p:sp>
          <p:nvSpPr>
            <p:cNvPr id="22" name="ZoneTexte 11"/>
            <p:cNvSpPr txBox="1"/>
            <p:nvPr/>
          </p:nvSpPr>
          <p:spPr>
            <a:xfrm>
              <a:off x="2514600" y="228237"/>
              <a:ext cx="3428878" cy="40015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ar-MA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الحرارة و التحولات الفيزيائية للمادة</a:t>
              </a:r>
              <a:endParaRPr lang="fr-FR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sp>
        <p:nvSpPr>
          <p:cNvPr id="13316" name="TextBox 9"/>
          <p:cNvSpPr txBox="1">
            <a:spLocks noChangeArrowheads="1"/>
          </p:cNvSpPr>
          <p:nvPr/>
        </p:nvSpPr>
        <p:spPr bwMode="auto">
          <a:xfrm>
            <a:off x="1790700" y="3286125"/>
            <a:ext cx="5572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MA" altLang="en-US" sz="4000">
                <a:solidFill>
                  <a:srgbClr val="FF0000"/>
                </a:solidFill>
              </a:rPr>
              <a:t>3. التحولات الفيزيائية للمادة</a:t>
            </a:r>
            <a:endParaRPr lang="en-US" altLang="en-US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7"/>
          <p:cNvSpPr txBox="1">
            <a:spLocks noChangeArrowheads="1"/>
          </p:cNvSpPr>
          <p:nvPr/>
        </p:nvSpPr>
        <p:spPr bwMode="auto">
          <a:xfrm>
            <a:off x="5429250" y="4670425"/>
            <a:ext cx="35004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MA" altLang="en-US" sz="2400"/>
              <a:t>نقوم بتسخين قطع </a:t>
            </a:r>
            <a:r>
              <a:rPr lang="ar-SA" altLang="en-US" sz="2400"/>
              <a:t>الثلج</a:t>
            </a:r>
            <a:endParaRPr lang="en-US" altLang="en-US" sz="2400"/>
          </a:p>
        </p:txBody>
      </p:sp>
      <p:sp>
        <p:nvSpPr>
          <p:cNvPr id="13322" name="TextBox 9"/>
          <p:cNvSpPr txBox="1">
            <a:spLocks noChangeArrowheads="1"/>
          </p:cNvSpPr>
          <p:nvPr/>
        </p:nvSpPr>
        <p:spPr bwMode="auto">
          <a:xfrm>
            <a:off x="946150" y="4527550"/>
            <a:ext cx="33575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MA" altLang="en-US" sz="2400"/>
              <a:t>بفعل الحرارة تحولت قطع </a:t>
            </a:r>
            <a:r>
              <a:rPr lang="ar-SA" altLang="en-US" sz="2400"/>
              <a:t>الثلج</a:t>
            </a:r>
            <a:r>
              <a:rPr lang="ar-MA" altLang="en-US" sz="2400"/>
              <a:t> إلى الحالة السائلة</a:t>
            </a:r>
            <a:endParaRPr lang="en-US" altLang="en-US" sz="2400"/>
          </a:p>
        </p:txBody>
      </p:sp>
      <p:sp>
        <p:nvSpPr>
          <p:cNvPr id="13323" name="TextBox 10"/>
          <p:cNvSpPr txBox="1">
            <a:spLocks noChangeArrowheads="1"/>
          </p:cNvSpPr>
          <p:nvPr/>
        </p:nvSpPr>
        <p:spPr bwMode="auto">
          <a:xfrm>
            <a:off x="714375" y="5197475"/>
            <a:ext cx="837565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MA" altLang="en-US" sz="4000">
                <a:solidFill>
                  <a:srgbClr val="FF0000"/>
                </a:solidFill>
              </a:rPr>
              <a:t>إستنتاج:</a:t>
            </a:r>
            <a:endParaRPr lang="en-US" altLang="en-US" sz="4000">
              <a:solidFill>
                <a:srgbClr val="FF0000"/>
              </a:solidFill>
            </a:endParaRPr>
          </a:p>
          <a:p>
            <a:pPr algn="ctr" eaLnBrk="1" hangingPunct="1"/>
            <a:r>
              <a:rPr lang="ar-MA" altLang="en-US" sz="2400"/>
              <a:t> إكتساب </a:t>
            </a:r>
            <a:r>
              <a:rPr lang="ar-SA" altLang="en-US" sz="2400"/>
              <a:t> قطع الثلج</a:t>
            </a:r>
            <a:r>
              <a:rPr lang="ar-MA" altLang="en-US" sz="2400"/>
              <a:t> للحرارة أدى إلى تحوله</a:t>
            </a:r>
            <a:r>
              <a:rPr lang="ar-SA" altLang="en-US" sz="2400"/>
              <a:t>ا</a:t>
            </a:r>
            <a:r>
              <a:rPr lang="ar-MA" altLang="en-US" sz="2400"/>
              <a:t> من الحالة الصلبة إلى الحالة السائلة. يسمى هذا التحول: </a:t>
            </a:r>
            <a:r>
              <a:rPr lang="ar-MA" altLang="en-US" sz="2400">
                <a:solidFill>
                  <a:srgbClr val="FF0000"/>
                </a:solidFill>
              </a:rPr>
              <a:t>الإنصهار</a:t>
            </a:r>
            <a:r>
              <a:rPr lang="en-US" altLang="en-US" sz="2400">
                <a:solidFill>
                  <a:srgbClr val="FF0000"/>
                </a:solidFill>
              </a:rPr>
              <a:t> </a:t>
            </a:r>
            <a:r>
              <a:rPr lang="en-US" altLang="en-US" sz="2400">
                <a:solidFill>
                  <a:srgbClr val="00B050"/>
                </a:solidFill>
              </a:rPr>
              <a:t>Fusion</a:t>
            </a:r>
            <a:r>
              <a:rPr lang="ar-SA" altLang="en-US" sz="2400">
                <a:solidFill>
                  <a:srgbClr val="FF0000"/>
                </a:solidFill>
              </a:rPr>
              <a:t>.</a:t>
            </a:r>
            <a:endParaRPr lang="en-US" altLang="en-US" sz="2400">
              <a:solidFill>
                <a:srgbClr val="FF0000"/>
              </a:solidFill>
            </a:endParaRPr>
          </a:p>
        </p:txBody>
      </p:sp>
      <p:grpSp>
        <p:nvGrpSpPr>
          <p:cNvPr id="14341" name="Group 17"/>
          <p:cNvGrpSpPr>
            <a:grpSpLocks/>
          </p:cNvGrpSpPr>
          <p:nvPr/>
        </p:nvGrpSpPr>
        <p:grpSpPr bwMode="auto">
          <a:xfrm>
            <a:off x="2438400" y="142875"/>
            <a:ext cx="6567488" cy="708025"/>
            <a:chOff x="2514600" y="132961"/>
            <a:chExt cx="6567254" cy="708216"/>
          </a:xfrm>
        </p:grpSpPr>
        <p:sp>
          <p:nvSpPr>
            <p:cNvPr id="18" name="Titre 1"/>
            <p:cNvSpPr txBox="1">
              <a:spLocks/>
            </p:cNvSpPr>
            <p:nvPr/>
          </p:nvSpPr>
          <p:spPr>
            <a:xfrm>
              <a:off x="8077002" y="152016"/>
              <a:ext cx="968340" cy="247717"/>
            </a:xfrm>
            <a:prstGeom prst="rect">
              <a:avLst/>
            </a:prstGeom>
          </p:spPr>
          <p:txBody>
            <a:bodyPr anchor="ctr"/>
            <a:lstStyle/>
            <a:p>
              <a:pPr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المادة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  </a:t>
              </a:r>
              <a:r>
                <a:rPr lang="en-US" sz="4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4346" name="ZoneTexte 8"/>
            <p:cNvSpPr txBox="1">
              <a:spLocks noChangeArrowheads="1"/>
            </p:cNvSpPr>
            <p:nvPr/>
          </p:nvSpPr>
          <p:spPr bwMode="auto">
            <a:xfrm>
              <a:off x="7010400" y="132961"/>
              <a:ext cx="13716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العلوم الفيزيائية</a:t>
              </a:r>
              <a:endParaRPr lang="fr-FR" altLang="en-US" sz="1400" b="1"/>
            </a:p>
          </p:txBody>
        </p:sp>
        <p:sp>
          <p:nvSpPr>
            <p:cNvPr id="20" name="Titre 1"/>
            <p:cNvSpPr txBox="1">
              <a:spLocks/>
            </p:cNvSpPr>
            <p:nvPr/>
          </p:nvSpPr>
          <p:spPr>
            <a:xfrm>
              <a:off x="8229396" y="542646"/>
              <a:ext cx="852458" cy="247717"/>
            </a:xfrm>
            <a:prstGeom prst="rect">
              <a:avLst/>
            </a:prstGeom>
          </p:spPr>
          <p:txBody>
            <a:bodyPr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المستوى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4348" name="ZoneTexte 10"/>
            <p:cNvSpPr txBox="1">
              <a:spLocks noChangeArrowheads="1"/>
            </p:cNvSpPr>
            <p:nvPr/>
          </p:nvSpPr>
          <p:spPr bwMode="auto">
            <a:xfrm>
              <a:off x="6934200" y="533400"/>
              <a:ext cx="1447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الأولى ثانوي إعدادي</a:t>
              </a:r>
              <a:endParaRPr lang="fr-FR" altLang="en-US" sz="1400" b="1"/>
            </a:p>
          </p:txBody>
        </p:sp>
        <p:sp>
          <p:nvSpPr>
            <p:cNvPr id="22" name="ZoneTexte 11"/>
            <p:cNvSpPr txBox="1"/>
            <p:nvPr/>
          </p:nvSpPr>
          <p:spPr>
            <a:xfrm>
              <a:off x="2514600" y="228237"/>
              <a:ext cx="3428878" cy="40015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ar-MA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الحرارة و التحولات الفيزيائية للمادة</a:t>
              </a:r>
              <a:endParaRPr lang="fr-FR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pic>
        <p:nvPicPr>
          <p:cNvPr id="14342" name="Picture 8" descr="S50011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463" y="1555750"/>
            <a:ext cx="22288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8" descr="S500108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1527175"/>
            <a:ext cx="2190750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TextBox 14"/>
          <p:cNvSpPr txBox="1">
            <a:spLocks noChangeArrowheads="1"/>
          </p:cNvSpPr>
          <p:nvPr/>
        </p:nvSpPr>
        <p:spPr bwMode="auto">
          <a:xfrm>
            <a:off x="5429250" y="928688"/>
            <a:ext cx="32861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MA" altLang="en-US" sz="2600">
                <a:solidFill>
                  <a:srgbClr val="00B050"/>
                </a:solidFill>
              </a:rPr>
              <a:t>1.3 الانصهار و التجمد</a:t>
            </a:r>
            <a:endParaRPr lang="en-US" altLang="en-US" sz="260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2" grpId="0" build="allAtOnce"/>
      <p:bldP spid="13323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785938" y="1214438"/>
            <a:ext cx="5181600" cy="609600"/>
          </a:xfrm>
          <a:prstGeom prst="rect">
            <a:avLst/>
          </a:prstGeom>
        </p:spPr>
        <p:txBody>
          <a:bodyPr rtlCol="1"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fr-FR" sz="36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5363" name="TextBox 5"/>
          <p:cNvSpPr txBox="1">
            <a:spLocks noChangeArrowheads="1"/>
          </p:cNvSpPr>
          <p:nvPr/>
        </p:nvSpPr>
        <p:spPr bwMode="auto">
          <a:xfrm>
            <a:off x="642938" y="1143000"/>
            <a:ext cx="7858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MA" altLang="en-US" sz="2400"/>
              <a:t>إناء</a:t>
            </a:r>
            <a:r>
              <a:rPr lang="ar-SA" altLang="en-US" sz="2400"/>
              <a:t> به</a:t>
            </a:r>
            <a:r>
              <a:rPr lang="ar-MA" altLang="en-US" sz="2400"/>
              <a:t> </a:t>
            </a:r>
            <a:r>
              <a:rPr lang="ar-SA" altLang="en-US" sz="2400"/>
              <a:t>ماء</a:t>
            </a:r>
            <a:r>
              <a:rPr lang="ar-MA" altLang="en-US" sz="2400"/>
              <a:t> سائل</a:t>
            </a:r>
            <a:r>
              <a:rPr lang="ar-SA" altLang="en-US" sz="2400"/>
              <a:t> وضع في مجلد ثلاجة</a:t>
            </a:r>
            <a:r>
              <a:rPr lang="ar-MA" altLang="en-US" sz="2400"/>
              <a:t> </a:t>
            </a:r>
            <a:r>
              <a:rPr lang="ar-SA" altLang="en-US" sz="2400"/>
              <a:t>ل</a:t>
            </a:r>
            <a:r>
              <a:rPr lang="ar-MA" altLang="en-US" sz="2400"/>
              <a:t>بعض الوقت.</a:t>
            </a:r>
            <a:endParaRPr lang="en-US" altLang="en-US" sz="2400"/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2786063" y="1609725"/>
            <a:ext cx="3714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SA" altLang="en-US" sz="2400">
                <a:solidFill>
                  <a:srgbClr val="FF0000"/>
                </a:solidFill>
              </a:rPr>
              <a:t>ماذا تلاحظ</a:t>
            </a:r>
            <a:r>
              <a:rPr lang="ar-MA" altLang="en-US" sz="2400">
                <a:solidFill>
                  <a:srgbClr val="FF0000"/>
                </a:solidFill>
              </a:rPr>
              <a:t>؟</a:t>
            </a:r>
            <a:endParaRPr lang="en-US" altLang="en-US" sz="2400">
              <a:solidFill>
                <a:srgbClr val="FF0000"/>
              </a:solidFill>
            </a:endParaRPr>
          </a:p>
        </p:txBody>
      </p:sp>
      <p:sp>
        <p:nvSpPr>
          <p:cNvPr id="14344" name="TextBox 7"/>
          <p:cNvSpPr txBox="1">
            <a:spLocks noChangeArrowheads="1"/>
          </p:cNvSpPr>
          <p:nvPr/>
        </p:nvSpPr>
        <p:spPr bwMode="auto">
          <a:xfrm>
            <a:off x="500063" y="4714875"/>
            <a:ext cx="8001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400"/>
          </a:p>
          <a:p>
            <a:pPr eaLnBrk="1" hangingPunct="1"/>
            <a:r>
              <a:rPr lang="ar-MA" altLang="en-US" sz="4000">
                <a:solidFill>
                  <a:srgbClr val="FF0000"/>
                </a:solidFill>
              </a:rPr>
              <a:t>إستنتاج:</a:t>
            </a:r>
            <a:endParaRPr lang="ar-SA" altLang="en-US" sz="4000">
              <a:solidFill>
                <a:srgbClr val="FF0000"/>
              </a:solidFill>
            </a:endParaRPr>
          </a:p>
          <a:p>
            <a:pPr algn="ctr" eaLnBrk="1" hangingPunct="1"/>
            <a:r>
              <a:rPr lang="ar-MA" altLang="en-US" sz="2400"/>
              <a:t>تحول</a:t>
            </a:r>
            <a:r>
              <a:rPr lang="ar-SA" altLang="en-US" sz="2400"/>
              <a:t>  الماء من الحالة السائلة</a:t>
            </a:r>
            <a:r>
              <a:rPr lang="ar-MA" altLang="en-US" sz="2400"/>
              <a:t> إلى الحالة الصلبة </a:t>
            </a:r>
            <a:r>
              <a:rPr lang="ar-SA" altLang="en-US" sz="2400"/>
              <a:t>،</a:t>
            </a:r>
            <a:r>
              <a:rPr lang="ar-MA" altLang="en-US" sz="2400"/>
              <a:t>يسمى </a:t>
            </a:r>
            <a:r>
              <a:rPr lang="ar-SA" altLang="en-US" sz="2400"/>
              <a:t> هذا التحول الفيزيائي </a:t>
            </a:r>
            <a:r>
              <a:rPr lang="ar-MA" altLang="en-US" sz="2400">
                <a:solidFill>
                  <a:srgbClr val="FF0000"/>
                </a:solidFill>
              </a:rPr>
              <a:t>التجمد</a:t>
            </a:r>
            <a:r>
              <a:rPr lang="en-US" altLang="en-US" sz="2400">
                <a:solidFill>
                  <a:srgbClr val="FF0000"/>
                </a:solidFill>
              </a:rPr>
              <a:t> </a:t>
            </a:r>
            <a:r>
              <a:rPr lang="en-US" altLang="en-US" sz="2400">
                <a:solidFill>
                  <a:srgbClr val="00B050"/>
                </a:solidFill>
              </a:rPr>
              <a:t>Solidification</a:t>
            </a:r>
            <a:r>
              <a:rPr lang="en-US" altLang="en-US" sz="2400">
                <a:solidFill>
                  <a:srgbClr val="FF0000"/>
                </a:solidFill>
              </a:rPr>
              <a:t> </a:t>
            </a:r>
            <a:r>
              <a:rPr lang="ar-MA" altLang="en-US" sz="2400"/>
              <a:t>.</a:t>
            </a:r>
            <a:endParaRPr lang="en-US" altLang="en-US" sz="2400"/>
          </a:p>
        </p:txBody>
      </p:sp>
      <p:grpSp>
        <p:nvGrpSpPr>
          <p:cNvPr id="15366" name="Group 17"/>
          <p:cNvGrpSpPr>
            <a:grpSpLocks/>
          </p:cNvGrpSpPr>
          <p:nvPr/>
        </p:nvGrpSpPr>
        <p:grpSpPr bwMode="auto">
          <a:xfrm>
            <a:off x="2438400" y="142875"/>
            <a:ext cx="6567488" cy="708025"/>
            <a:chOff x="2514600" y="132961"/>
            <a:chExt cx="6567254" cy="708216"/>
          </a:xfrm>
        </p:grpSpPr>
        <p:sp>
          <p:nvSpPr>
            <p:cNvPr id="14" name="Titre 1"/>
            <p:cNvSpPr txBox="1">
              <a:spLocks/>
            </p:cNvSpPr>
            <p:nvPr/>
          </p:nvSpPr>
          <p:spPr>
            <a:xfrm>
              <a:off x="8077002" y="152016"/>
              <a:ext cx="968340" cy="247717"/>
            </a:xfrm>
            <a:prstGeom prst="rect">
              <a:avLst/>
            </a:prstGeom>
          </p:spPr>
          <p:txBody>
            <a:bodyPr anchor="ctr"/>
            <a:lstStyle/>
            <a:p>
              <a:pPr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المادة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  </a:t>
              </a:r>
              <a:r>
                <a:rPr lang="en-US" sz="4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5369" name="ZoneTexte 8"/>
            <p:cNvSpPr txBox="1">
              <a:spLocks noChangeArrowheads="1"/>
            </p:cNvSpPr>
            <p:nvPr/>
          </p:nvSpPr>
          <p:spPr bwMode="auto">
            <a:xfrm>
              <a:off x="7010400" y="132961"/>
              <a:ext cx="13716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العلوم الفيزيائية</a:t>
              </a:r>
              <a:endParaRPr lang="fr-FR" altLang="en-US" sz="1400" b="1"/>
            </a:p>
          </p:txBody>
        </p:sp>
        <p:sp>
          <p:nvSpPr>
            <p:cNvPr id="16" name="Titre 1"/>
            <p:cNvSpPr txBox="1">
              <a:spLocks/>
            </p:cNvSpPr>
            <p:nvPr/>
          </p:nvSpPr>
          <p:spPr>
            <a:xfrm>
              <a:off x="8229396" y="542646"/>
              <a:ext cx="852458" cy="247717"/>
            </a:xfrm>
            <a:prstGeom prst="rect">
              <a:avLst/>
            </a:prstGeom>
          </p:spPr>
          <p:txBody>
            <a:bodyPr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المستوى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5371" name="ZoneTexte 10"/>
            <p:cNvSpPr txBox="1">
              <a:spLocks noChangeArrowheads="1"/>
            </p:cNvSpPr>
            <p:nvPr/>
          </p:nvSpPr>
          <p:spPr bwMode="auto">
            <a:xfrm>
              <a:off x="6934200" y="533400"/>
              <a:ext cx="1447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الأولى ثانوي إعدادي</a:t>
              </a:r>
              <a:endParaRPr lang="fr-FR" altLang="en-US" sz="1400" b="1"/>
            </a:p>
          </p:txBody>
        </p:sp>
        <p:sp>
          <p:nvSpPr>
            <p:cNvPr id="18" name="ZoneTexte 11"/>
            <p:cNvSpPr txBox="1"/>
            <p:nvPr/>
          </p:nvSpPr>
          <p:spPr>
            <a:xfrm>
              <a:off x="2514600" y="228237"/>
              <a:ext cx="3428878" cy="40015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ar-MA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الحرارة و التحولات الفيزيائية للمادة</a:t>
              </a:r>
              <a:endParaRPr lang="fr-FR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pic>
        <p:nvPicPr>
          <p:cNvPr id="15367" name="Picture 8" descr="S500112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2171700"/>
            <a:ext cx="22288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5"/>
          <p:cNvSpPr txBox="1">
            <a:spLocks noChangeArrowheads="1"/>
          </p:cNvSpPr>
          <p:nvPr/>
        </p:nvSpPr>
        <p:spPr bwMode="auto">
          <a:xfrm>
            <a:off x="428625" y="1214438"/>
            <a:ext cx="828675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SA" altLang="en-US" sz="4000">
                <a:solidFill>
                  <a:srgbClr val="FF0000"/>
                </a:solidFill>
              </a:rPr>
              <a:t>خلاصة:</a:t>
            </a:r>
            <a:br>
              <a:rPr lang="ar-SA" altLang="en-US" sz="4000">
                <a:solidFill>
                  <a:srgbClr val="FF0000"/>
                </a:solidFill>
              </a:rPr>
            </a:br>
            <a:endParaRPr lang="ar-SA" altLang="en-US" sz="4000">
              <a:solidFill>
                <a:srgbClr val="FF0000"/>
              </a:solidFill>
            </a:endParaRPr>
          </a:p>
          <a:p>
            <a:pPr eaLnBrk="1" hangingPunct="1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ar-SA" altLang="en-US" sz="2400"/>
              <a:t>الإنصهار هو تحول الحالة الفيزيائية للمادة من الحالة الصلبة إلى الحالة السائلة.</a:t>
            </a:r>
            <a:br>
              <a:rPr lang="ar-SA" altLang="en-US" sz="2400"/>
            </a:br>
            <a:r>
              <a:rPr lang="ar-SA" altLang="en-US" sz="2400"/>
              <a:t/>
            </a:r>
            <a:br>
              <a:rPr lang="ar-SA" altLang="en-US" sz="2400"/>
            </a:br>
            <a:endParaRPr lang="ar-SA" altLang="en-US" sz="2400"/>
          </a:p>
          <a:p>
            <a:pPr eaLnBrk="1" hangingPunct="1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ar-SA" altLang="en-US" sz="2400"/>
              <a:t>التجمد هو تحول الحالة الفيزيائية للمادة من الحالة السائلة إلى الحالة الصلبة.</a:t>
            </a:r>
            <a:endParaRPr lang="en-US" altLang="en-US" sz="2400"/>
          </a:p>
        </p:txBody>
      </p:sp>
      <p:sp>
        <p:nvSpPr>
          <p:cNvPr id="16387" name="TextBox 6"/>
          <p:cNvSpPr txBox="1">
            <a:spLocks noChangeArrowheads="1"/>
          </p:cNvSpPr>
          <p:nvPr/>
        </p:nvSpPr>
        <p:spPr bwMode="auto">
          <a:xfrm>
            <a:off x="6286500" y="4454525"/>
            <a:ext cx="1643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SA" altLang="en-US" sz="2400"/>
              <a:t>الحالة الصلبة</a:t>
            </a:r>
            <a:endParaRPr lang="en-US" altLang="en-US" sz="2400"/>
          </a:p>
        </p:txBody>
      </p:sp>
      <p:sp>
        <p:nvSpPr>
          <p:cNvPr id="16388" name="TextBox 7"/>
          <p:cNvSpPr txBox="1">
            <a:spLocks noChangeArrowheads="1"/>
          </p:cNvSpPr>
          <p:nvPr/>
        </p:nvSpPr>
        <p:spPr bwMode="auto">
          <a:xfrm>
            <a:off x="928688" y="4454525"/>
            <a:ext cx="2571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SA" altLang="en-US" sz="2400"/>
              <a:t>الحالة السائلة</a:t>
            </a:r>
            <a:endParaRPr lang="en-US" altLang="en-US" sz="2400"/>
          </a:p>
        </p:txBody>
      </p:sp>
      <p:sp>
        <p:nvSpPr>
          <p:cNvPr id="16389" name="TextBox 8"/>
          <p:cNvSpPr txBox="1">
            <a:spLocks noChangeArrowheads="1"/>
          </p:cNvSpPr>
          <p:nvPr/>
        </p:nvSpPr>
        <p:spPr bwMode="auto">
          <a:xfrm>
            <a:off x="4143375" y="4273550"/>
            <a:ext cx="157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SA" altLang="en-US">
                <a:solidFill>
                  <a:srgbClr val="FF0000"/>
                </a:solidFill>
              </a:rPr>
              <a:t>    الإنصهار</a:t>
            </a:r>
            <a:endParaRPr lang="en-US" altLang="en-US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4071938" y="4630738"/>
            <a:ext cx="1857375" cy="158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91" name="TextBox 11"/>
          <p:cNvSpPr txBox="1">
            <a:spLocks noChangeArrowheads="1"/>
          </p:cNvSpPr>
          <p:nvPr/>
        </p:nvSpPr>
        <p:spPr bwMode="auto">
          <a:xfrm>
            <a:off x="4071938" y="4916488"/>
            <a:ext cx="1857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SA" altLang="en-US">
                <a:solidFill>
                  <a:srgbClr val="002060"/>
                </a:solidFill>
              </a:rPr>
              <a:t>التجمد</a:t>
            </a:r>
            <a:endParaRPr lang="en-US" altLang="en-US">
              <a:solidFill>
                <a:srgbClr val="00206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071938" y="4856163"/>
            <a:ext cx="1857375" cy="158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93" name="Group 17"/>
          <p:cNvGrpSpPr>
            <a:grpSpLocks/>
          </p:cNvGrpSpPr>
          <p:nvPr/>
        </p:nvGrpSpPr>
        <p:grpSpPr bwMode="auto">
          <a:xfrm>
            <a:off x="2438400" y="142875"/>
            <a:ext cx="6567488" cy="708025"/>
            <a:chOff x="2514600" y="132961"/>
            <a:chExt cx="6567254" cy="708216"/>
          </a:xfrm>
        </p:grpSpPr>
        <p:sp>
          <p:nvSpPr>
            <p:cNvPr id="18" name="Titre 1"/>
            <p:cNvSpPr txBox="1">
              <a:spLocks/>
            </p:cNvSpPr>
            <p:nvPr/>
          </p:nvSpPr>
          <p:spPr>
            <a:xfrm>
              <a:off x="8077002" y="152016"/>
              <a:ext cx="968340" cy="247717"/>
            </a:xfrm>
            <a:prstGeom prst="rect">
              <a:avLst/>
            </a:prstGeom>
          </p:spPr>
          <p:txBody>
            <a:bodyPr anchor="ctr"/>
            <a:lstStyle/>
            <a:p>
              <a:pPr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المادة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  </a:t>
              </a:r>
              <a:r>
                <a:rPr lang="en-US" sz="4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6397" name="ZoneTexte 8"/>
            <p:cNvSpPr txBox="1">
              <a:spLocks noChangeArrowheads="1"/>
            </p:cNvSpPr>
            <p:nvPr/>
          </p:nvSpPr>
          <p:spPr bwMode="auto">
            <a:xfrm>
              <a:off x="7010400" y="132961"/>
              <a:ext cx="13716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العلوم الفيزيائية</a:t>
              </a:r>
              <a:endParaRPr lang="fr-FR" altLang="en-US" sz="1400" b="1"/>
            </a:p>
          </p:txBody>
        </p:sp>
        <p:sp>
          <p:nvSpPr>
            <p:cNvPr id="20" name="Titre 1"/>
            <p:cNvSpPr txBox="1">
              <a:spLocks/>
            </p:cNvSpPr>
            <p:nvPr/>
          </p:nvSpPr>
          <p:spPr>
            <a:xfrm>
              <a:off x="8229396" y="542646"/>
              <a:ext cx="852458" cy="247717"/>
            </a:xfrm>
            <a:prstGeom prst="rect">
              <a:avLst/>
            </a:prstGeom>
          </p:spPr>
          <p:txBody>
            <a:bodyPr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المستوى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6399" name="ZoneTexte 10"/>
            <p:cNvSpPr txBox="1">
              <a:spLocks noChangeArrowheads="1"/>
            </p:cNvSpPr>
            <p:nvPr/>
          </p:nvSpPr>
          <p:spPr bwMode="auto">
            <a:xfrm>
              <a:off x="6934200" y="533400"/>
              <a:ext cx="1447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الأولى ثانوي إعدادي</a:t>
              </a:r>
              <a:endParaRPr lang="fr-FR" altLang="en-US" sz="1400" b="1"/>
            </a:p>
          </p:txBody>
        </p:sp>
        <p:sp>
          <p:nvSpPr>
            <p:cNvPr id="22" name="ZoneTexte 11"/>
            <p:cNvSpPr txBox="1"/>
            <p:nvPr/>
          </p:nvSpPr>
          <p:spPr>
            <a:xfrm>
              <a:off x="2514600" y="228237"/>
              <a:ext cx="3428878" cy="40015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ar-MA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الحرارة و التحولات الفيزيائية للمادة</a:t>
              </a:r>
              <a:endParaRPr lang="fr-FR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pic>
        <p:nvPicPr>
          <p:cNvPr id="16394" name="Picture 8" descr="S500112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563" y="5286375"/>
            <a:ext cx="9080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15" descr="S500128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363" y="5214938"/>
            <a:ext cx="933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5"/>
          <p:cNvSpPr txBox="1">
            <a:spLocks noChangeArrowheads="1"/>
          </p:cNvSpPr>
          <p:nvPr/>
        </p:nvSpPr>
        <p:spPr bwMode="auto">
          <a:xfrm>
            <a:off x="500063" y="1538288"/>
            <a:ext cx="8215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SA" altLang="en-US" sz="2400"/>
              <a:t>نقوم بتسخين كمية من الماء حتى الغليان. ماذا نلاحظ؟</a:t>
            </a:r>
            <a:endParaRPr lang="en-US" altLang="en-US" sz="240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785813" y="5610225"/>
            <a:ext cx="7500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SA" altLang="en-US" sz="2400"/>
              <a:t>تحول  الحالة الفيزيائية للماء من حالة  سائلة إلى حالة غازية.</a:t>
            </a:r>
            <a:endParaRPr lang="en-US" altLang="en-US" sz="2400"/>
          </a:p>
        </p:txBody>
      </p:sp>
      <p:grpSp>
        <p:nvGrpSpPr>
          <p:cNvPr id="17412" name="Group 17"/>
          <p:cNvGrpSpPr>
            <a:grpSpLocks/>
          </p:cNvGrpSpPr>
          <p:nvPr/>
        </p:nvGrpSpPr>
        <p:grpSpPr bwMode="auto">
          <a:xfrm>
            <a:off x="2438400" y="142875"/>
            <a:ext cx="6567488" cy="708025"/>
            <a:chOff x="2514600" y="132961"/>
            <a:chExt cx="6567254" cy="708216"/>
          </a:xfrm>
        </p:grpSpPr>
        <p:sp>
          <p:nvSpPr>
            <p:cNvPr id="14" name="Titre 1"/>
            <p:cNvSpPr txBox="1">
              <a:spLocks/>
            </p:cNvSpPr>
            <p:nvPr/>
          </p:nvSpPr>
          <p:spPr>
            <a:xfrm>
              <a:off x="8077002" y="152016"/>
              <a:ext cx="968340" cy="247717"/>
            </a:xfrm>
            <a:prstGeom prst="rect">
              <a:avLst/>
            </a:prstGeom>
          </p:spPr>
          <p:txBody>
            <a:bodyPr anchor="ctr"/>
            <a:lstStyle/>
            <a:p>
              <a:pPr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المادة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  </a:t>
              </a:r>
              <a:r>
                <a:rPr lang="en-US" sz="4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7416" name="ZoneTexte 8"/>
            <p:cNvSpPr txBox="1">
              <a:spLocks noChangeArrowheads="1"/>
            </p:cNvSpPr>
            <p:nvPr/>
          </p:nvSpPr>
          <p:spPr bwMode="auto">
            <a:xfrm>
              <a:off x="7010400" y="132961"/>
              <a:ext cx="13716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العلوم الفيزيائية</a:t>
              </a:r>
              <a:endParaRPr lang="fr-FR" altLang="en-US" sz="1400" b="1"/>
            </a:p>
          </p:txBody>
        </p:sp>
        <p:sp>
          <p:nvSpPr>
            <p:cNvPr id="16" name="Titre 1"/>
            <p:cNvSpPr txBox="1">
              <a:spLocks/>
            </p:cNvSpPr>
            <p:nvPr/>
          </p:nvSpPr>
          <p:spPr>
            <a:xfrm>
              <a:off x="8229396" y="542646"/>
              <a:ext cx="852458" cy="247717"/>
            </a:xfrm>
            <a:prstGeom prst="rect">
              <a:avLst/>
            </a:prstGeom>
          </p:spPr>
          <p:txBody>
            <a:bodyPr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المستوى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7418" name="ZoneTexte 10"/>
            <p:cNvSpPr txBox="1">
              <a:spLocks noChangeArrowheads="1"/>
            </p:cNvSpPr>
            <p:nvPr/>
          </p:nvSpPr>
          <p:spPr bwMode="auto">
            <a:xfrm>
              <a:off x="6934200" y="533400"/>
              <a:ext cx="1447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الأولى ثانوي إعدادي</a:t>
              </a:r>
              <a:endParaRPr lang="fr-FR" altLang="en-US" sz="1400" b="1"/>
            </a:p>
          </p:txBody>
        </p:sp>
        <p:sp>
          <p:nvSpPr>
            <p:cNvPr id="18" name="ZoneTexte 11"/>
            <p:cNvSpPr txBox="1"/>
            <p:nvPr/>
          </p:nvSpPr>
          <p:spPr>
            <a:xfrm>
              <a:off x="2514600" y="228237"/>
              <a:ext cx="3428878" cy="40015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ar-MA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الحرارة و التحولات الفيزيائية للمادة</a:t>
              </a:r>
              <a:endParaRPr lang="fr-FR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pic>
        <p:nvPicPr>
          <p:cNvPr id="12" name="Picture 11" descr="S50011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2214563"/>
            <a:ext cx="22288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Box 12"/>
          <p:cNvSpPr txBox="1">
            <a:spLocks noChangeArrowheads="1"/>
          </p:cNvSpPr>
          <p:nvPr/>
        </p:nvSpPr>
        <p:spPr bwMode="auto">
          <a:xfrm>
            <a:off x="4572000" y="1000125"/>
            <a:ext cx="41433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000">
                <a:solidFill>
                  <a:srgbClr val="00B050"/>
                </a:solidFill>
              </a:rPr>
              <a:t>2.3</a:t>
            </a:r>
            <a:r>
              <a:rPr lang="ar-MA" altLang="en-US" sz="3000">
                <a:solidFill>
                  <a:srgbClr val="00B050"/>
                </a:solidFill>
              </a:rPr>
              <a:t> التبخر و التكاثف</a:t>
            </a:r>
            <a:endParaRPr lang="en-US" altLang="en-US" sz="300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5"/>
          <p:cNvSpPr txBox="1">
            <a:spLocks noChangeArrowheads="1"/>
          </p:cNvSpPr>
          <p:nvPr/>
        </p:nvSpPr>
        <p:spPr bwMode="auto">
          <a:xfrm>
            <a:off x="714375" y="1357313"/>
            <a:ext cx="7929563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SA" altLang="en-US" sz="4000">
                <a:solidFill>
                  <a:srgbClr val="FF0000"/>
                </a:solidFill>
              </a:rPr>
              <a:t>خلاصة:</a:t>
            </a:r>
            <a:br>
              <a:rPr lang="ar-SA" altLang="en-US" sz="4000">
                <a:solidFill>
                  <a:srgbClr val="FF0000"/>
                </a:solidFill>
              </a:rPr>
            </a:br>
            <a:endParaRPr lang="ar-SA" altLang="en-US" sz="4000">
              <a:solidFill>
                <a:srgbClr val="FF0000"/>
              </a:solidFill>
            </a:endParaRPr>
          </a:p>
          <a:p>
            <a:pPr eaLnBrk="1" hangingPunct="1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ar-SA" altLang="en-US" sz="2400"/>
              <a:t>التبخر هو تحول الحالة الفيزيائية للمادة من الحالة السائلة إلى الحالة الغازية.</a:t>
            </a:r>
            <a:br>
              <a:rPr lang="ar-SA" altLang="en-US" sz="2400"/>
            </a:br>
            <a:endParaRPr lang="ar-SA" altLang="en-US" sz="2400"/>
          </a:p>
          <a:p>
            <a:pPr eaLnBrk="1" hangingPunct="1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ar-SA" altLang="en-US" sz="2400"/>
              <a:t>التكاثف أو الإسالة هو تحول الحالة الفيزيائية للمادة من الحالة الغازية إلى </a:t>
            </a:r>
            <a:br>
              <a:rPr lang="ar-SA" altLang="en-US" sz="2400"/>
            </a:br>
            <a:r>
              <a:rPr lang="ar-SA" altLang="en-US" sz="2400"/>
              <a:t/>
            </a:r>
            <a:br>
              <a:rPr lang="ar-SA" altLang="en-US" sz="2400"/>
            </a:br>
            <a:r>
              <a:rPr lang="ar-SA" altLang="en-US" sz="2400"/>
              <a:t>  الحالة السائلة.</a:t>
            </a:r>
            <a:endParaRPr lang="en-US" altLang="en-US" sz="2400"/>
          </a:p>
        </p:txBody>
      </p:sp>
      <p:sp>
        <p:nvSpPr>
          <p:cNvPr id="18435" name="TextBox 6"/>
          <p:cNvSpPr txBox="1">
            <a:spLocks noChangeArrowheads="1"/>
          </p:cNvSpPr>
          <p:nvPr/>
        </p:nvSpPr>
        <p:spPr bwMode="auto">
          <a:xfrm>
            <a:off x="6215063" y="4597400"/>
            <a:ext cx="1643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SA" altLang="en-US" sz="2400"/>
              <a:t>الحالة السائلة</a:t>
            </a:r>
            <a:endParaRPr lang="en-US" altLang="en-US" sz="2400"/>
          </a:p>
        </p:txBody>
      </p:sp>
      <p:sp>
        <p:nvSpPr>
          <p:cNvPr id="18436" name="TextBox 7"/>
          <p:cNvSpPr txBox="1">
            <a:spLocks noChangeArrowheads="1"/>
          </p:cNvSpPr>
          <p:nvPr/>
        </p:nvSpPr>
        <p:spPr bwMode="auto">
          <a:xfrm>
            <a:off x="857250" y="4597400"/>
            <a:ext cx="2571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SA" altLang="en-US" sz="2400"/>
              <a:t>الحالة الغازية</a:t>
            </a:r>
            <a:endParaRPr lang="en-US" altLang="en-US" sz="2400"/>
          </a:p>
        </p:txBody>
      </p:sp>
      <p:sp>
        <p:nvSpPr>
          <p:cNvPr id="18437" name="TextBox 8"/>
          <p:cNvSpPr txBox="1">
            <a:spLocks noChangeArrowheads="1"/>
          </p:cNvSpPr>
          <p:nvPr/>
        </p:nvSpPr>
        <p:spPr bwMode="auto">
          <a:xfrm>
            <a:off x="4071938" y="4416425"/>
            <a:ext cx="157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SA" altLang="en-US">
                <a:solidFill>
                  <a:srgbClr val="FF0000"/>
                </a:solidFill>
              </a:rPr>
              <a:t>    التبخر</a:t>
            </a:r>
            <a:endParaRPr lang="en-US" altLang="en-US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4000500" y="4773613"/>
            <a:ext cx="1857375" cy="158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9" name="TextBox 11"/>
          <p:cNvSpPr txBox="1">
            <a:spLocks noChangeArrowheads="1"/>
          </p:cNvSpPr>
          <p:nvPr/>
        </p:nvSpPr>
        <p:spPr bwMode="auto">
          <a:xfrm>
            <a:off x="4000500" y="5059363"/>
            <a:ext cx="1857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SA" altLang="en-US">
                <a:solidFill>
                  <a:srgbClr val="002060"/>
                </a:solidFill>
              </a:rPr>
              <a:t>التكاثف (الإسالة)</a:t>
            </a:r>
            <a:endParaRPr lang="en-US" altLang="en-US">
              <a:solidFill>
                <a:srgbClr val="00206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000500" y="4999038"/>
            <a:ext cx="1857375" cy="158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41" name="Group 17"/>
          <p:cNvGrpSpPr>
            <a:grpSpLocks/>
          </p:cNvGrpSpPr>
          <p:nvPr/>
        </p:nvGrpSpPr>
        <p:grpSpPr bwMode="auto">
          <a:xfrm>
            <a:off x="2438400" y="142875"/>
            <a:ext cx="6567488" cy="708025"/>
            <a:chOff x="2514600" y="132961"/>
            <a:chExt cx="6567254" cy="708216"/>
          </a:xfrm>
        </p:grpSpPr>
        <p:sp>
          <p:nvSpPr>
            <p:cNvPr id="18" name="Titre 1"/>
            <p:cNvSpPr txBox="1">
              <a:spLocks/>
            </p:cNvSpPr>
            <p:nvPr/>
          </p:nvSpPr>
          <p:spPr>
            <a:xfrm>
              <a:off x="8077002" y="152016"/>
              <a:ext cx="968340" cy="247717"/>
            </a:xfrm>
            <a:prstGeom prst="rect">
              <a:avLst/>
            </a:prstGeom>
          </p:spPr>
          <p:txBody>
            <a:bodyPr anchor="ctr"/>
            <a:lstStyle/>
            <a:p>
              <a:pPr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المادة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  </a:t>
              </a:r>
              <a:r>
                <a:rPr lang="en-US" sz="4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8443" name="ZoneTexte 8"/>
            <p:cNvSpPr txBox="1">
              <a:spLocks noChangeArrowheads="1"/>
            </p:cNvSpPr>
            <p:nvPr/>
          </p:nvSpPr>
          <p:spPr bwMode="auto">
            <a:xfrm>
              <a:off x="7010400" y="132961"/>
              <a:ext cx="13716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العلوم الفيزيائية</a:t>
              </a:r>
              <a:endParaRPr lang="fr-FR" altLang="en-US" sz="1400" b="1"/>
            </a:p>
          </p:txBody>
        </p:sp>
        <p:sp>
          <p:nvSpPr>
            <p:cNvPr id="20" name="Titre 1"/>
            <p:cNvSpPr txBox="1">
              <a:spLocks/>
            </p:cNvSpPr>
            <p:nvPr/>
          </p:nvSpPr>
          <p:spPr>
            <a:xfrm>
              <a:off x="8229396" y="542646"/>
              <a:ext cx="852458" cy="247717"/>
            </a:xfrm>
            <a:prstGeom prst="rect">
              <a:avLst/>
            </a:prstGeom>
          </p:spPr>
          <p:txBody>
            <a:bodyPr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المستوى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8445" name="ZoneTexte 10"/>
            <p:cNvSpPr txBox="1">
              <a:spLocks noChangeArrowheads="1"/>
            </p:cNvSpPr>
            <p:nvPr/>
          </p:nvSpPr>
          <p:spPr bwMode="auto">
            <a:xfrm>
              <a:off x="6934200" y="533400"/>
              <a:ext cx="1447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الأولى ثانوي إعدادي</a:t>
              </a:r>
              <a:endParaRPr lang="fr-FR" altLang="en-US" sz="1400" b="1"/>
            </a:p>
          </p:txBody>
        </p:sp>
        <p:sp>
          <p:nvSpPr>
            <p:cNvPr id="22" name="ZoneTexte 11"/>
            <p:cNvSpPr txBox="1"/>
            <p:nvPr/>
          </p:nvSpPr>
          <p:spPr>
            <a:xfrm>
              <a:off x="2514600" y="228237"/>
              <a:ext cx="3428878" cy="40015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ar-MA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الحرارة و التحولات الفيزيائية للمادة</a:t>
              </a:r>
              <a:endParaRPr lang="fr-FR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17"/>
          <p:cNvGrpSpPr>
            <a:grpSpLocks/>
          </p:cNvGrpSpPr>
          <p:nvPr/>
        </p:nvGrpSpPr>
        <p:grpSpPr bwMode="auto">
          <a:xfrm>
            <a:off x="2438400" y="142875"/>
            <a:ext cx="6567488" cy="708025"/>
            <a:chOff x="2514600" y="132961"/>
            <a:chExt cx="6567254" cy="708216"/>
          </a:xfrm>
        </p:grpSpPr>
        <p:sp>
          <p:nvSpPr>
            <p:cNvPr id="10" name="Titre 1"/>
            <p:cNvSpPr txBox="1">
              <a:spLocks/>
            </p:cNvSpPr>
            <p:nvPr/>
          </p:nvSpPr>
          <p:spPr>
            <a:xfrm>
              <a:off x="8077002" y="152016"/>
              <a:ext cx="968340" cy="247717"/>
            </a:xfrm>
            <a:prstGeom prst="rect">
              <a:avLst/>
            </a:prstGeom>
          </p:spPr>
          <p:txBody>
            <a:bodyPr anchor="ctr"/>
            <a:lstStyle/>
            <a:p>
              <a:pPr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المادة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  </a:t>
              </a:r>
              <a:r>
                <a:rPr lang="en-US" sz="4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9464" name="ZoneTexte 8"/>
            <p:cNvSpPr txBox="1">
              <a:spLocks noChangeArrowheads="1"/>
            </p:cNvSpPr>
            <p:nvPr/>
          </p:nvSpPr>
          <p:spPr bwMode="auto">
            <a:xfrm>
              <a:off x="7010400" y="132961"/>
              <a:ext cx="13716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العلوم الفيزيائية</a:t>
              </a:r>
              <a:endParaRPr lang="fr-FR" altLang="en-US" sz="1400" b="1"/>
            </a:p>
          </p:txBody>
        </p:sp>
        <p:sp>
          <p:nvSpPr>
            <p:cNvPr id="12" name="Titre 1"/>
            <p:cNvSpPr txBox="1">
              <a:spLocks/>
            </p:cNvSpPr>
            <p:nvPr/>
          </p:nvSpPr>
          <p:spPr>
            <a:xfrm>
              <a:off x="8229396" y="542646"/>
              <a:ext cx="852458" cy="247717"/>
            </a:xfrm>
            <a:prstGeom prst="rect">
              <a:avLst/>
            </a:prstGeom>
          </p:spPr>
          <p:txBody>
            <a:bodyPr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المستوى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9466" name="ZoneTexte 10"/>
            <p:cNvSpPr txBox="1">
              <a:spLocks noChangeArrowheads="1"/>
            </p:cNvSpPr>
            <p:nvPr/>
          </p:nvSpPr>
          <p:spPr bwMode="auto">
            <a:xfrm>
              <a:off x="6934200" y="533400"/>
              <a:ext cx="1447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الأولى ثانوي إعدادي</a:t>
              </a:r>
              <a:endParaRPr lang="fr-FR" altLang="en-US" sz="1400" b="1"/>
            </a:p>
          </p:txBody>
        </p:sp>
        <p:sp>
          <p:nvSpPr>
            <p:cNvPr id="14" name="ZoneTexte 11"/>
            <p:cNvSpPr txBox="1"/>
            <p:nvPr/>
          </p:nvSpPr>
          <p:spPr>
            <a:xfrm>
              <a:off x="2514600" y="228237"/>
              <a:ext cx="3428878" cy="40015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ar-MA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الحرارة و التحولات الفيزيائية للمادة</a:t>
              </a:r>
              <a:endParaRPr lang="fr-FR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pic>
        <p:nvPicPr>
          <p:cNvPr id="19459" name="Picture 10" descr="ballpack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2341563"/>
            <a:ext cx="4429125" cy="308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85813" y="5500688"/>
            <a:ext cx="7500937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ü"/>
            </a:pPr>
            <a:r>
              <a:rPr lang="ar-SA" altLang="en-US" sz="3200"/>
              <a:t>يتحول الكافور من الحالة الصلبة إلى الحالة الغازية دون المرور بالحالة السائلة، يسمى هذا التحول ب</a:t>
            </a:r>
            <a:r>
              <a:rPr lang="ar-SA" altLang="en-US" sz="3200">
                <a:solidFill>
                  <a:srgbClr val="FF0000"/>
                </a:solidFill>
              </a:rPr>
              <a:t>التسامي</a:t>
            </a:r>
            <a:r>
              <a:rPr lang="ar-SA" altLang="en-US" sz="3200"/>
              <a:t>.</a:t>
            </a:r>
            <a:endParaRPr lang="en-US" altLang="en-US" sz="3200"/>
          </a:p>
        </p:txBody>
      </p:sp>
      <p:sp>
        <p:nvSpPr>
          <p:cNvPr id="19461" name="TextBox 15"/>
          <p:cNvSpPr txBox="1">
            <a:spLocks noChangeArrowheads="1"/>
          </p:cNvSpPr>
          <p:nvPr/>
        </p:nvSpPr>
        <p:spPr bwMode="auto">
          <a:xfrm>
            <a:off x="857250" y="1609725"/>
            <a:ext cx="7429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SA" altLang="en-US" sz="2400"/>
              <a:t>كيف تفسر ابتعاد الحشرات المضرة من الفاكهة باستعمال كريات الكافور؟</a:t>
            </a:r>
            <a:endParaRPr lang="en-US" altLang="en-US" sz="2400"/>
          </a:p>
        </p:txBody>
      </p:sp>
      <p:sp>
        <p:nvSpPr>
          <p:cNvPr id="19462" name="TextBox 10"/>
          <p:cNvSpPr txBox="1">
            <a:spLocks noChangeArrowheads="1"/>
          </p:cNvSpPr>
          <p:nvPr/>
        </p:nvSpPr>
        <p:spPr bwMode="auto">
          <a:xfrm>
            <a:off x="3643313" y="1000125"/>
            <a:ext cx="50720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MA" altLang="en-US" sz="3000">
                <a:solidFill>
                  <a:srgbClr val="00B050"/>
                </a:solidFill>
              </a:rPr>
              <a:t>3.3 التسامي </a:t>
            </a:r>
            <a:r>
              <a:rPr lang="en-US" altLang="en-US" sz="3000">
                <a:solidFill>
                  <a:srgbClr val="FF0000"/>
                </a:solidFill>
              </a:rPr>
              <a:t>la sublimation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7"/>
          <p:cNvGrpSpPr>
            <a:grpSpLocks/>
          </p:cNvGrpSpPr>
          <p:nvPr/>
        </p:nvGrpSpPr>
        <p:grpSpPr bwMode="auto">
          <a:xfrm>
            <a:off x="2357438" y="149225"/>
            <a:ext cx="6567487" cy="708025"/>
            <a:chOff x="2514600" y="132961"/>
            <a:chExt cx="6567254" cy="708216"/>
          </a:xfrm>
        </p:grpSpPr>
        <p:sp>
          <p:nvSpPr>
            <p:cNvPr id="3" name="Titre 1"/>
            <p:cNvSpPr txBox="1">
              <a:spLocks/>
            </p:cNvSpPr>
            <p:nvPr/>
          </p:nvSpPr>
          <p:spPr>
            <a:xfrm>
              <a:off x="8077003" y="152016"/>
              <a:ext cx="968341" cy="247717"/>
            </a:xfrm>
            <a:prstGeom prst="rect">
              <a:avLst/>
            </a:prstGeom>
          </p:spPr>
          <p:txBody>
            <a:bodyPr anchor="ctr"/>
            <a:lstStyle/>
            <a:p>
              <a:pPr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المادة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  </a:t>
              </a:r>
              <a:r>
                <a:rPr lang="en-US" sz="4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5128" name="ZoneTexte 8"/>
            <p:cNvSpPr txBox="1">
              <a:spLocks noChangeArrowheads="1"/>
            </p:cNvSpPr>
            <p:nvPr/>
          </p:nvSpPr>
          <p:spPr bwMode="auto">
            <a:xfrm>
              <a:off x="7010400" y="132961"/>
              <a:ext cx="13716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العلوم الفيزيائية</a:t>
              </a:r>
              <a:endParaRPr lang="fr-FR" altLang="en-US" sz="1400" b="1"/>
            </a:p>
          </p:txBody>
        </p:sp>
        <p:sp>
          <p:nvSpPr>
            <p:cNvPr id="5" name="Titre 1"/>
            <p:cNvSpPr txBox="1">
              <a:spLocks/>
            </p:cNvSpPr>
            <p:nvPr/>
          </p:nvSpPr>
          <p:spPr>
            <a:xfrm>
              <a:off x="8229397" y="542646"/>
              <a:ext cx="852457" cy="247717"/>
            </a:xfrm>
            <a:prstGeom prst="rect">
              <a:avLst/>
            </a:prstGeom>
          </p:spPr>
          <p:txBody>
            <a:bodyPr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المستوى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5130" name="ZoneTexte 10"/>
            <p:cNvSpPr txBox="1">
              <a:spLocks noChangeArrowheads="1"/>
            </p:cNvSpPr>
            <p:nvPr/>
          </p:nvSpPr>
          <p:spPr bwMode="auto">
            <a:xfrm>
              <a:off x="6934200" y="533400"/>
              <a:ext cx="1447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الأولى ثانوي إعدادي</a:t>
              </a:r>
              <a:endParaRPr lang="fr-FR" altLang="en-US" sz="1400" b="1"/>
            </a:p>
          </p:txBody>
        </p:sp>
        <p:sp>
          <p:nvSpPr>
            <p:cNvPr id="7" name="ZoneTexte 11"/>
            <p:cNvSpPr txBox="1"/>
            <p:nvPr/>
          </p:nvSpPr>
          <p:spPr>
            <a:xfrm>
              <a:off x="2514600" y="228237"/>
              <a:ext cx="3428878" cy="40015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ar-MA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الحرارة و التحولات الفيزيائية للمادة</a:t>
              </a:r>
              <a:endParaRPr lang="fr-FR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sp>
        <p:nvSpPr>
          <p:cNvPr id="5123" name="TextBox 7"/>
          <p:cNvSpPr txBox="1">
            <a:spLocks noChangeArrowheads="1"/>
          </p:cNvSpPr>
          <p:nvPr/>
        </p:nvSpPr>
        <p:spPr bwMode="auto">
          <a:xfrm>
            <a:off x="2714625" y="1071563"/>
            <a:ext cx="3714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SA" altLang="en-US" sz="4000">
                <a:solidFill>
                  <a:srgbClr val="FF0000"/>
                </a:solidFill>
              </a:rPr>
              <a:t>استنتاج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5124" name="TextBox 8"/>
          <p:cNvSpPr txBox="1">
            <a:spLocks noChangeArrowheads="1"/>
          </p:cNvSpPr>
          <p:nvPr/>
        </p:nvSpPr>
        <p:spPr bwMode="auto">
          <a:xfrm>
            <a:off x="857250" y="1928813"/>
            <a:ext cx="74295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ü"/>
            </a:pPr>
            <a:r>
              <a:rPr lang="ar-SA" altLang="en-US" sz="2800"/>
              <a:t>عند غمر اليدين في الماء الدافئ، تحس اليد اليمنى بالبرودة بينما اليسرى تحس بالسخونة.</a:t>
            </a:r>
            <a:endParaRPr lang="en-US" altLang="en-US" sz="280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714625" y="3332163"/>
            <a:ext cx="3714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SA" altLang="en-US" sz="4000">
                <a:solidFill>
                  <a:srgbClr val="FF0000"/>
                </a:solidFill>
              </a:rPr>
              <a:t>خلاصة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57250" y="4189413"/>
            <a:ext cx="7429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ü"/>
            </a:pPr>
            <a:r>
              <a:rPr lang="ar-SA" altLang="en-US" sz="2800"/>
              <a:t>حاسة اللمس غير أمينة، و لهذا نلجأ إلى استعمال المحرار. </a:t>
            </a:r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11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6" descr="thermometre_boulanger_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1857375"/>
            <a:ext cx="1428750" cy="409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785938" y="1500188"/>
            <a:ext cx="5181600" cy="609600"/>
          </a:xfrm>
          <a:prstGeom prst="rect">
            <a:avLst/>
          </a:prstGeom>
        </p:spPr>
        <p:txBody>
          <a:bodyPr rtlCol="1"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fr-FR" sz="36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6148" name="TextBox 6"/>
          <p:cNvSpPr txBox="1">
            <a:spLocks noChangeArrowheads="1"/>
          </p:cNvSpPr>
          <p:nvPr/>
        </p:nvSpPr>
        <p:spPr bwMode="auto">
          <a:xfrm>
            <a:off x="785813" y="1395413"/>
            <a:ext cx="7572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MA" altLang="en-US" sz="3200">
                <a:solidFill>
                  <a:srgbClr val="FF0000"/>
                </a:solidFill>
              </a:rPr>
              <a:t>أجزاء المحرار</a:t>
            </a:r>
            <a:endParaRPr lang="en-US" altLang="en-US" sz="3200">
              <a:solidFill>
                <a:srgbClr val="FF0000"/>
              </a:solidFill>
            </a:endParaRPr>
          </a:p>
        </p:txBody>
      </p:sp>
      <p:sp>
        <p:nvSpPr>
          <p:cNvPr id="6150" name="Text Box 23"/>
          <p:cNvSpPr txBox="1">
            <a:spLocks noChangeArrowheads="1"/>
          </p:cNvSpPr>
          <p:nvPr/>
        </p:nvSpPr>
        <p:spPr bwMode="auto">
          <a:xfrm>
            <a:off x="6508750" y="6162675"/>
            <a:ext cx="2305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altLang="en-US" sz="2400"/>
          </a:p>
        </p:txBody>
      </p:sp>
      <p:grpSp>
        <p:nvGrpSpPr>
          <p:cNvPr id="3" name="Group 34"/>
          <p:cNvGrpSpPr>
            <a:grpSpLocks/>
          </p:cNvGrpSpPr>
          <p:nvPr/>
        </p:nvGrpSpPr>
        <p:grpSpPr bwMode="auto">
          <a:xfrm>
            <a:off x="4357688" y="5143500"/>
            <a:ext cx="2808287" cy="461963"/>
            <a:chOff x="1928" y="3249"/>
            <a:chExt cx="1769" cy="291"/>
          </a:xfrm>
        </p:grpSpPr>
        <p:sp>
          <p:nvSpPr>
            <p:cNvPr id="6163" name="Line 19"/>
            <p:cNvSpPr>
              <a:spLocks noChangeShapeType="1"/>
            </p:cNvSpPr>
            <p:nvPr/>
          </p:nvSpPr>
          <p:spPr bwMode="auto">
            <a:xfrm flipH="1">
              <a:off x="1928" y="3475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4" name="Text Box 24"/>
            <p:cNvSpPr txBox="1">
              <a:spLocks noChangeArrowheads="1"/>
            </p:cNvSpPr>
            <p:nvPr/>
          </p:nvSpPr>
          <p:spPr bwMode="auto">
            <a:xfrm>
              <a:off x="2245" y="3249"/>
              <a:ext cx="145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MA" altLang="en-US" sz="2400"/>
                <a:t>خزان</a:t>
              </a:r>
              <a:endParaRPr lang="fr-FR" altLang="en-US" sz="2400"/>
            </a:p>
          </p:txBody>
        </p:sp>
      </p:grpSp>
      <p:grpSp>
        <p:nvGrpSpPr>
          <p:cNvPr id="5" name="Group 33"/>
          <p:cNvGrpSpPr>
            <a:grpSpLocks/>
          </p:cNvGrpSpPr>
          <p:nvPr/>
        </p:nvGrpSpPr>
        <p:grpSpPr bwMode="auto">
          <a:xfrm>
            <a:off x="4357688" y="4181475"/>
            <a:ext cx="3946525" cy="461963"/>
            <a:chOff x="1664" y="1797"/>
            <a:chExt cx="2486" cy="291"/>
          </a:xfrm>
        </p:grpSpPr>
        <p:sp>
          <p:nvSpPr>
            <p:cNvPr id="6161" name="Line 21"/>
            <p:cNvSpPr>
              <a:spLocks noChangeShapeType="1"/>
            </p:cNvSpPr>
            <p:nvPr/>
          </p:nvSpPr>
          <p:spPr bwMode="auto">
            <a:xfrm flipH="1">
              <a:off x="1664" y="2024"/>
              <a:ext cx="10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2" name="Text Box 25"/>
            <p:cNvSpPr txBox="1">
              <a:spLocks noChangeArrowheads="1"/>
            </p:cNvSpPr>
            <p:nvPr/>
          </p:nvSpPr>
          <p:spPr bwMode="auto">
            <a:xfrm>
              <a:off x="2835" y="1797"/>
              <a:ext cx="1315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MA" altLang="en-US" sz="2400"/>
                <a:t>سائل محراري</a:t>
              </a:r>
              <a:endParaRPr lang="fr-FR" altLang="en-US" sz="2400"/>
            </a:p>
          </p:txBody>
        </p:sp>
      </p:grp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1514475" y="2928938"/>
            <a:ext cx="2771775" cy="461962"/>
            <a:chOff x="-212" y="1400"/>
            <a:chExt cx="1746" cy="291"/>
          </a:xfrm>
        </p:grpSpPr>
        <p:sp>
          <p:nvSpPr>
            <p:cNvPr id="6159" name="Line 26"/>
            <p:cNvSpPr>
              <a:spLocks noChangeShapeType="1"/>
            </p:cNvSpPr>
            <p:nvPr/>
          </p:nvSpPr>
          <p:spPr bwMode="auto">
            <a:xfrm>
              <a:off x="809" y="1575"/>
              <a:ext cx="7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60" name="Text Box 27"/>
            <p:cNvSpPr txBox="1">
              <a:spLocks noChangeArrowheads="1"/>
            </p:cNvSpPr>
            <p:nvPr/>
          </p:nvSpPr>
          <p:spPr bwMode="auto">
            <a:xfrm>
              <a:off x="-212" y="1400"/>
              <a:ext cx="127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MA" altLang="en-US" sz="2400"/>
                <a:t>ساق مدرجة</a:t>
              </a:r>
              <a:endParaRPr lang="fr-FR" altLang="en-US" sz="2400"/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4310063" y="2143125"/>
            <a:ext cx="3602037" cy="461963"/>
            <a:chOff x="1837" y="1117"/>
            <a:chExt cx="2269" cy="291"/>
          </a:xfrm>
        </p:grpSpPr>
        <p:sp>
          <p:nvSpPr>
            <p:cNvPr id="6157" name="Line 20"/>
            <p:cNvSpPr>
              <a:spLocks noChangeShapeType="1"/>
            </p:cNvSpPr>
            <p:nvPr/>
          </p:nvSpPr>
          <p:spPr bwMode="auto">
            <a:xfrm flipH="1">
              <a:off x="1837" y="1389"/>
              <a:ext cx="10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158" name="Text Box 28"/>
            <p:cNvSpPr txBox="1">
              <a:spLocks noChangeArrowheads="1"/>
            </p:cNvSpPr>
            <p:nvPr/>
          </p:nvSpPr>
          <p:spPr bwMode="auto">
            <a:xfrm>
              <a:off x="2654" y="1117"/>
              <a:ext cx="145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ar-MA" altLang="en-US" sz="2400"/>
                <a:t>أنبوب دقيق</a:t>
              </a:r>
              <a:endParaRPr lang="fr-FR" altLang="en-US" sz="2400"/>
            </a:p>
          </p:txBody>
        </p:sp>
      </p:grp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142875" y="6356350"/>
            <a:ext cx="90011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MA" altLang="en-US" sz="2200"/>
              <a:t>الوحدة الأساسية لدرجة الحرارة هي </a:t>
            </a:r>
            <a:r>
              <a:rPr lang="ar-MA" altLang="en-US" sz="2200">
                <a:solidFill>
                  <a:srgbClr val="FF0000"/>
                </a:solidFill>
              </a:rPr>
              <a:t>درجة سلسيوس</a:t>
            </a:r>
            <a:r>
              <a:rPr lang="fr-FR" altLang="en-US" sz="2200">
                <a:solidFill>
                  <a:srgbClr val="FF0000"/>
                </a:solidFill>
              </a:rPr>
              <a:t> Degré Celsius </a:t>
            </a:r>
            <a:r>
              <a:rPr lang="ar-MA" altLang="en-US" sz="2200">
                <a:solidFill>
                  <a:srgbClr val="FF0000"/>
                </a:solidFill>
              </a:rPr>
              <a:t> </a:t>
            </a:r>
            <a:r>
              <a:rPr lang="ar-MA" altLang="en-US" sz="2200"/>
              <a:t>و نرمز لها ب</a:t>
            </a:r>
            <a:r>
              <a:rPr lang="ar-MA" altLang="en-US" sz="2200">
                <a:solidFill>
                  <a:srgbClr val="FF0000"/>
                </a:solidFill>
              </a:rPr>
              <a:t> </a:t>
            </a:r>
            <a:r>
              <a:rPr lang="fr-FR" altLang="en-US" sz="2200">
                <a:solidFill>
                  <a:srgbClr val="FF0000"/>
                </a:solidFill>
              </a:rPr>
              <a:t>°C</a:t>
            </a:r>
          </a:p>
        </p:txBody>
      </p:sp>
      <p:sp>
        <p:nvSpPr>
          <p:cNvPr id="6156" name="TextBox 24"/>
          <p:cNvSpPr txBox="1">
            <a:spLocks noChangeArrowheads="1"/>
          </p:cNvSpPr>
          <p:nvPr/>
        </p:nvSpPr>
        <p:spPr bwMode="auto">
          <a:xfrm>
            <a:off x="6000750" y="1000125"/>
            <a:ext cx="27146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MA" altLang="en-US" sz="3000">
                <a:solidFill>
                  <a:srgbClr val="00B050"/>
                </a:solidFill>
              </a:rPr>
              <a:t>1.1 وصف المحرار</a:t>
            </a:r>
            <a:endParaRPr lang="en-US" altLang="en-US" sz="300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8" descr="fieber_thermometer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1928813"/>
            <a:ext cx="1857375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17"/>
          <p:cNvGrpSpPr>
            <a:grpSpLocks/>
          </p:cNvGrpSpPr>
          <p:nvPr/>
        </p:nvGrpSpPr>
        <p:grpSpPr bwMode="auto">
          <a:xfrm>
            <a:off x="2438400" y="142875"/>
            <a:ext cx="6567488" cy="708025"/>
            <a:chOff x="2514600" y="132961"/>
            <a:chExt cx="6567254" cy="708216"/>
          </a:xfrm>
        </p:grpSpPr>
        <p:sp>
          <p:nvSpPr>
            <p:cNvPr id="7" name="Titre 1"/>
            <p:cNvSpPr txBox="1">
              <a:spLocks/>
            </p:cNvSpPr>
            <p:nvPr/>
          </p:nvSpPr>
          <p:spPr>
            <a:xfrm>
              <a:off x="8077002" y="152016"/>
              <a:ext cx="968340" cy="247717"/>
            </a:xfrm>
            <a:prstGeom prst="rect">
              <a:avLst/>
            </a:prstGeom>
          </p:spPr>
          <p:txBody>
            <a:bodyPr anchor="ctr"/>
            <a:lstStyle/>
            <a:p>
              <a:pPr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المادة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  </a:t>
              </a:r>
              <a:r>
                <a:rPr lang="en-US" sz="4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7179" name="ZoneTexte 8"/>
            <p:cNvSpPr txBox="1">
              <a:spLocks noChangeArrowheads="1"/>
            </p:cNvSpPr>
            <p:nvPr/>
          </p:nvSpPr>
          <p:spPr bwMode="auto">
            <a:xfrm>
              <a:off x="7010400" y="132961"/>
              <a:ext cx="13716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العلوم الفيزيائية</a:t>
              </a:r>
              <a:endParaRPr lang="fr-FR" altLang="en-US" sz="1400" b="1"/>
            </a:p>
          </p:txBody>
        </p:sp>
        <p:sp>
          <p:nvSpPr>
            <p:cNvPr id="9" name="Titre 1"/>
            <p:cNvSpPr txBox="1">
              <a:spLocks/>
            </p:cNvSpPr>
            <p:nvPr/>
          </p:nvSpPr>
          <p:spPr>
            <a:xfrm>
              <a:off x="8229396" y="542646"/>
              <a:ext cx="852458" cy="247717"/>
            </a:xfrm>
            <a:prstGeom prst="rect">
              <a:avLst/>
            </a:prstGeom>
          </p:spPr>
          <p:txBody>
            <a:bodyPr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المستوى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7181" name="ZoneTexte 10"/>
            <p:cNvSpPr txBox="1">
              <a:spLocks noChangeArrowheads="1"/>
            </p:cNvSpPr>
            <p:nvPr/>
          </p:nvSpPr>
          <p:spPr bwMode="auto">
            <a:xfrm>
              <a:off x="6934200" y="533400"/>
              <a:ext cx="1447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الأولى ثانوي إعدادي</a:t>
              </a:r>
              <a:endParaRPr lang="fr-FR" altLang="en-US" sz="1400" b="1"/>
            </a:p>
          </p:txBody>
        </p:sp>
        <p:sp>
          <p:nvSpPr>
            <p:cNvPr id="11" name="ZoneTexte 11"/>
            <p:cNvSpPr txBox="1"/>
            <p:nvPr/>
          </p:nvSpPr>
          <p:spPr>
            <a:xfrm>
              <a:off x="2514600" y="228237"/>
              <a:ext cx="3428878" cy="40015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ar-MA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الحرارة و التحولات الفيزيائية للمادة</a:t>
              </a:r>
              <a:endParaRPr lang="fr-FR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sp>
        <p:nvSpPr>
          <p:cNvPr id="7172" name="TextBox 11"/>
          <p:cNvSpPr txBox="1">
            <a:spLocks noChangeArrowheads="1"/>
          </p:cNvSpPr>
          <p:nvPr/>
        </p:nvSpPr>
        <p:spPr bwMode="auto">
          <a:xfrm>
            <a:off x="1714500" y="1143000"/>
            <a:ext cx="564356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MA" altLang="en-US" sz="3200">
                <a:solidFill>
                  <a:srgbClr val="FF0000"/>
                </a:solidFill>
              </a:rPr>
              <a:t>أنواع المحارير مختلفة</a:t>
            </a:r>
            <a:r>
              <a:rPr lang="en-US" altLang="en-US" sz="3200">
                <a:solidFill>
                  <a:srgbClr val="FF0000"/>
                </a:solidFill>
              </a:rPr>
              <a:t> </a:t>
            </a:r>
            <a:r>
              <a:rPr lang="ar-MA" altLang="en-US" sz="3200">
                <a:solidFill>
                  <a:srgbClr val="FF0000"/>
                </a:solidFill>
              </a:rPr>
              <a:t>من بينها</a:t>
            </a:r>
            <a:endParaRPr lang="en-US" altLang="en-US" sz="3200">
              <a:solidFill>
                <a:srgbClr val="FF0000"/>
              </a:solidFill>
            </a:endParaRPr>
          </a:p>
          <a:p>
            <a:pPr algn="ctr" eaLnBrk="1" hangingPunct="1"/>
            <a:endParaRPr lang="en-US" altLang="en-US" sz="3200">
              <a:solidFill>
                <a:srgbClr val="FF0000"/>
              </a:solidFill>
            </a:endParaRPr>
          </a:p>
        </p:txBody>
      </p:sp>
      <p:pic>
        <p:nvPicPr>
          <p:cNvPr id="7173" name="Picture 13" descr="Thermometre%20I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2214563"/>
            <a:ext cx="28575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14" descr="mercur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3" y="1785938"/>
            <a:ext cx="885825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TextBox 15"/>
          <p:cNvSpPr txBox="1">
            <a:spLocks noChangeArrowheads="1"/>
          </p:cNvSpPr>
          <p:nvPr/>
        </p:nvSpPr>
        <p:spPr bwMode="auto">
          <a:xfrm>
            <a:off x="6500813" y="5429250"/>
            <a:ext cx="2428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MA" altLang="en-US" sz="2400"/>
              <a:t>محرار القلم الرقمي</a:t>
            </a:r>
            <a:endParaRPr lang="en-US" altLang="en-US" sz="2400"/>
          </a:p>
        </p:txBody>
      </p:sp>
      <p:sp>
        <p:nvSpPr>
          <p:cNvPr id="7176" name="TextBox 16"/>
          <p:cNvSpPr txBox="1">
            <a:spLocks noChangeArrowheads="1"/>
          </p:cNvSpPr>
          <p:nvPr/>
        </p:nvSpPr>
        <p:spPr bwMode="auto">
          <a:xfrm>
            <a:off x="3714750" y="5500688"/>
            <a:ext cx="23574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MA" altLang="en-US" sz="2400"/>
              <a:t>محرار زئبقي</a:t>
            </a:r>
            <a:endParaRPr lang="en-US" altLang="en-US" sz="2400"/>
          </a:p>
        </p:txBody>
      </p:sp>
      <p:sp>
        <p:nvSpPr>
          <p:cNvPr id="7177" name="TextBox 17"/>
          <p:cNvSpPr txBox="1">
            <a:spLocks noChangeArrowheads="1"/>
          </p:cNvSpPr>
          <p:nvPr/>
        </p:nvSpPr>
        <p:spPr bwMode="auto">
          <a:xfrm>
            <a:off x="642938" y="5500688"/>
            <a:ext cx="24288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MA" altLang="en-US" sz="2400"/>
              <a:t>محرار بالأشعة تحت الحمراء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17"/>
          <p:cNvGrpSpPr>
            <a:grpSpLocks/>
          </p:cNvGrpSpPr>
          <p:nvPr/>
        </p:nvGrpSpPr>
        <p:grpSpPr bwMode="auto">
          <a:xfrm>
            <a:off x="2438400" y="142875"/>
            <a:ext cx="6567488" cy="708025"/>
            <a:chOff x="2514600" y="132961"/>
            <a:chExt cx="6567254" cy="708216"/>
          </a:xfrm>
        </p:grpSpPr>
        <p:sp>
          <p:nvSpPr>
            <p:cNvPr id="12" name="Titre 1"/>
            <p:cNvSpPr txBox="1">
              <a:spLocks/>
            </p:cNvSpPr>
            <p:nvPr/>
          </p:nvSpPr>
          <p:spPr>
            <a:xfrm>
              <a:off x="8077002" y="152016"/>
              <a:ext cx="968340" cy="247717"/>
            </a:xfrm>
            <a:prstGeom prst="rect">
              <a:avLst/>
            </a:prstGeom>
          </p:spPr>
          <p:txBody>
            <a:bodyPr anchor="ctr"/>
            <a:lstStyle/>
            <a:p>
              <a:pPr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المادة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  </a:t>
              </a:r>
              <a:r>
                <a:rPr lang="en-US" sz="4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8197" name="ZoneTexte 8"/>
            <p:cNvSpPr txBox="1">
              <a:spLocks noChangeArrowheads="1"/>
            </p:cNvSpPr>
            <p:nvPr/>
          </p:nvSpPr>
          <p:spPr bwMode="auto">
            <a:xfrm>
              <a:off x="7010400" y="132961"/>
              <a:ext cx="13716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العلوم الفيزيائية</a:t>
              </a:r>
              <a:endParaRPr lang="fr-FR" altLang="en-US" sz="1400" b="1"/>
            </a:p>
          </p:txBody>
        </p:sp>
        <p:sp>
          <p:nvSpPr>
            <p:cNvPr id="14" name="Titre 1"/>
            <p:cNvSpPr txBox="1">
              <a:spLocks/>
            </p:cNvSpPr>
            <p:nvPr/>
          </p:nvSpPr>
          <p:spPr>
            <a:xfrm>
              <a:off x="8229396" y="542646"/>
              <a:ext cx="852458" cy="247717"/>
            </a:xfrm>
            <a:prstGeom prst="rect">
              <a:avLst/>
            </a:prstGeom>
          </p:spPr>
          <p:txBody>
            <a:bodyPr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المستوى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8199" name="ZoneTexte 10"/>
            <p:cNvSpPr txBox="1">
              <a:spLocks noChangeArrowheads="1"/>
            </p:cNvSpPr>
            <p:nvPr/>
          </p:nvSpPr>
          <p:spPr bwMode="auto">
            <a:xfrm>
              <a:off x="6934200" y="533400"/>
              <a:ext cx="1447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الأولى ثانوي إعدادي</a:t>
              </a:r>
              <a:endParaRPr lang="fr-FR" altLang="en-US" sz="1400" b="1"/>
            </a:p>
          </p:txBody>
        </p:sp>
        <p:sp>
          <p:nvSpPr>
            <p:cNvPr id="16" name="ZoneTexte 11"/>
            <p:cNvSpPr txBox="1"/>
            <p:nvPr/>
          </p:nvSpPr>
          <p:spPr>
            <a:xfrm>
              <a:off x="2514600" y="228237"/>
              <a:ext cx="3428878" cy="40015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ar-MA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الحرارة و التحولات الفيزيائية للمادة</a:t>
              </a:r>
              <a:endParaRPr lang="fr-FR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sp>
        <p:nvSpPr>
          <p:cNvPr id="8195" name="TextBox 10"/>
          <p:cNvSpPr txBox="1">
            <a:spLocks noChangeArrowheads="1"/>
          </p:cNvSpPr>
          <p:nvPr/>
        </p:nvSpPr>
        <p:spPr bwMode="auto">
          <a:xfrm>
            <a:off x="6000750" y="1000125"/>
            <a:ext cx="27146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MA" altLang="en-US" sz="3000">
                <a:solidFill>
                  <a:srgbClr val="00B050"/>
                </a:solidFill>
              </a:rPr>
              <a:t>2.1 وصف المحرار</a:t>
            </a:r>
            <a:endParaRPr lang="en-US" altLang="en-US" sz="300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785938" y="1214438"/>
            <a:ext cx="5181600" cy="609600"/>
          </a:xfrm>
          <a:prstGeom prst="rect">
            <a:avLst/>
          </a:prstGeom>
        </p:spPr>
        <p:txBody>
          <a:bodyPr rtlCol="1"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fr-FR" sz="36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9219" name="TextBox 5"/>
          <p:cNvSpPr txBox="1">
            <a:spLocks noChangeArrowheads="1"/>
          </p:cNvSpPr>
          <p:nvPr/>
        </p:nvSpPr>
        <p:spPr bwMode="auto">
          <a:xfrm>
            <a:off x="857250" y="2357438"/>
            <a:ext cx="7429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MA" altLang="en-US" sz="4000">
                <a:solidFill>
                  <a:srgbClr val="FF0000"/>
                </a:solidFill>
              </a:rPr>
              <a:t>خلاصة</a:t>
            </a:r>
            <a:endParaRPr lang="en-US" altLang="en-US" sz="4000">
              <a:solidFill>
                <a:srgbClr val="FF0000"/>
              </a:solidFill>
            </a:endParaRPr>
          </a:p>
        </p:txBody>
      </p:sp>
      <p:sp>
        <p:nvSpPr>
          <p:cNvPr id="9220" name="TextBox 6"/>
          <p:cNvSpPr txBox="1">
            <a:spLocks noChangeArrowheads="1"/>
          </p:cNvSpPr>
          <p:nvPr/>
        </p:nvSpPr>
        <p:spPr bwMode="auto">
          <a:xfrm>
            <a:off x="928688" y="3357563"/>
            <a:ext cx="7715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ar-MA" altLang="en-US" sz="2400"/>
              <a:t> يستعمل المحرار لتعيين درجة حرارة جسم ما.</a:t>
            </a:r>
            <a:r>
              <a:rPr lang="ar-SA" altLang="en-US" sz="2400"/>
              <a:t/>
            </a:r>
            <a:br>
              <a:rPr lang="ar-SA" altLang="en-US" sz="2400"/>
            </a:br>
            <a:endParaRPr lang="ar-MA" altLang="en-US" sz="240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ar-MA" altLang="en-US" sz="2400"/>
              <a:t> الوحدة المستعملة لدرجة الحرارة هي السلسيوس رمزها: </a:t>
            </a:r>
            <a:r>
              <a:rPr lang="en-US" altLang="en-US"/>
              <a:t>°C</a:t>
            </a:r>
          </a:p>
        </p:txBody>
      </p:sp>
      <p:grpSp>
        <p:nvGrpSpPr>
          <p:cNvPr id="9221" name="Group 17"/>
          <p:cNvGrpSpPr>
            <a:grpSpLocks/>
          </p:cNvGrpSpPr>
          <p:nvPr/>
        </p:nvGrpSpPr>
        <p:grpSpPr bwMode="auto">
          <a:xfrm>
            <a:off x="2438400" y="142875"/>
            <a:ext cx="6567488" cy="708025"/>
            <a:chOff x="2514600" y="132961"/>
            <a:chExt cx="6567254" cy="708216"/>
          </a:xfrm>
        </p:grpSpPr>
        <p:sp>
          <p:nvSpPr>
            <p:cNvPr id="12" name="Titre 1"/>
            <p:cNvSpPr txBox="1">
              <a:spLocks/>
            </p:cNvSpPr>
            <p:nvPr/>
          </p:nvSpPr>
          <p:spPr>
            <a:xfrm>
              <a:off x="8077002" y="152016"/>
              <a:ext cx="968340" cy="247717"/>
            </a:xfrm>
            <a:prstGeom prst="rect">
              <a:avLst/>
            </a:prstGeom>
          </p:spPr>
          <p:txBody>
            <a:bodyPr anchor="ctr"/>
            <a:lstStyle/>
            <a:p>
              <a:pPr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المادة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  </a:t>
              </a:r>
              <a:r>
                <a:rPr lang="en-US" sz="4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9223" name="ZoneTexte 8"/>
            <p:cNvSpPr txBox="1">
              <a:spLocks noChangeArrowheads="1"/>
            </p:cNvSpPr>
            <p:nvPr/>
          </p:nvSpPr>
          <p:spPr bwMode="auto">
            <a:xfrm>
              <a:off x="7010400" y="132961"/>
              <a:ext cx="13716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العلوم الفيزيائية</a:t>
              </a:r>
              <a:endParaRPr lang="fr-FR" altLang="en-US" sz="1400" b="1"/>
            </a:p>
          </p:txBody>
        </p:sp>
        <p:sp>
          <p:nvSpPr>
            <p:cNvPr id="14" name="Titre 1"/>
            <p:cNvSpPr txBox="1">
              <a:spLocks/>
            </p:cNvSpPr>
            <p:nvPr/>
          </p:nvSpPr>
          <p:spPr>
            <a:xfrm>
              <a:off x="8229396" y="542646"/>
              <a:ext cx="852458" cy="247717"/>
            </a:xfrm>
            <a:prstGeom prst="rect">
              <a:avLst/>
            </a:prstGeom>
          </p:spPr>
          <p:txBody>
            <a:bodyPr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المستوى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9225" name="ZoneTexte 10"/>
            <p:cNvSpPr txBox="1">
              <a:spLocks noChangeArrowheads="1"/>
            </p:cNvSpPr>
            <p:nvPr/>
          </p:nvSpPr>
          <p:spPr bwMode="auto">
            <a:xfrm>
              <a:off x="6934200" y="533400"/>
              <a:ext cx="1447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الأولى ثانوي إعدادي</a:t>
              </a:r>
              <a:endParaRPr lang="fr-FR" altLang="en-US" sz="1400" b="1"/>
            </a:p>
          </p:txBody>
        </p:sp>
        <p:sp>
          <p:nvSpPr>
            <p:cNvPr id="16" name="ZoneTexte 11"/>
            <p:cNvSpPr txBox="1"/>
            <p:nvPr/>
          </p:nvSpPr>
          <p:spPr>
            <a:xfrm>
              <a:off x="2514600" y="228237"/>
              <a:ext cx="3428878" cy="40015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ar-MA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الحرارة و التحولات الفيزيائية للمادة</a:t>
              </a:r>
              <a:endParaRPr lang="fr-FR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785938" y="1214438"/>
            <a:ext cx="5181600" cy="609600"/>
          </a:xfrm>
          <a:prstGeom prst="rect">
            <a:avLst/>
          </a:prstGeom>
        </p:spPr>
        <p:txBody>
          <a:bodyPr rtlCol="1"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fr-FR" sz="3600" dirty="0">
              <a:latin typeface="Comic Sans MS" pitchFamily="66" charset="0"/>
              <a:ea typeface="+mj-ea"/>
              <a:cs typeface="+mj-cs"/>
            </a:endParaRPr>
          </a:p>
        </p:txBody>
      </p:sp>
      <p:grpSp>
        <p:nvGrpSpPr>
          <p:cNvPr id="10243" name="Group 17"/>
          <p:cNvGrpSpPr>
            <a:grpSpLocks/>
          </p:cNvGrpSpPr>
          <p:nvPr/>
        </p:nvGrpSpPr>
        <p:grpSpPr bwMode="auto">
          <a:xfrm>
            <a:off x="2438400" y="142875"/>
            <a:ext cx="6567488" cy="708025"/>
            <a:chOff x="2514600" y="132961"/>
            <a:chExt cx="6567254" cy="708216"/>
          </a:xfrm>
        </p:grpSpPr>
        <p:sp>
          <p:nvSpPr>
            <p:cNvPr id="18" name="Titre 1"/>
            <p:cNvSpPr txBox="1">
              <a:spLocks/>
            </p:cNvSpPr>
            <p:nvPr/>
          </p:nvSpPr>
          <p:spPr>
            <a:xfrm>
              <a:off x="8077002" y="152016"/>
              <a:ext cx="968340" cy="247717"/>
            </a:xfrm>
            <a:prstGeom prst="rect">
              <a:avLst/>
            </a:prstGeom>
          </p:spPr>
          <p:txBody>
            <a:bodyPr anchor="ctr"/>
            <a:lstStyle/>
            <a:p>
              <a:pPr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المادة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  </a:t>
              </a:r>
              <a:r>
                <a:rPr lang="en-US" sz="4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0246" name="ZoneTexte 8"/>
            <p:cNvSpPr txBox="1">
              <a:spLocks noChangeArrowheads="1"/>
            </p:cNvSpPr>
            <p:nvPr/>
          </p:nvSpPr>
          <p:spPr bwMode="auto">
            <a:xfrm>
              <a:off x="7010400" y="132961"/>
              <a:ext cx="13716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العلوم الفيزيائية</a:t>
              </a:r>
              <a:endParaRPr lang="fr-FR" altLang="en-US" sz="1400" b="1"/>
            </a:p>
          </p:txBody>
        </p:sp>
        <p:sp>
          <p:nvSpPr>
            <p:cNvPr id="20" name="Titre 1"/>
            <p:cNvSpPr txBox="1">
              <a:spLocks/>
            </p:cNvSpPr>
            <p:nvPr/>
          </p:nvSpPr>
          <p:spPr>
            <a:xfrm>
              <a:off x="8229396" y="542646"/>
              <a:ext cx="852458" cy="247717"/>
            </a:xfrm>
            <a:prstGeom prst="rect">
              <a:avLst/>
            </a:prstGeom>
          </p:spPr>
          <p:txBody>
            <a:bodyPr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المستوى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0248" name="ZoneTexte 10"/>
            <p:cNvSpPr txBox="1">
              <a:spLocks noChangeArrowheads="1"/>
            </p:cNvSpPr>
            <p:nvPr/>
          </p:nvSpPr>
          <p:spPr bwMode="auto">
            <a:xfrm>
              <a:off x="6934200" y="533400"/>
              <a:ext cx="1447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الأولى ثانوي إعدادي</a:t>
              </a:r>
              <a:endParaRPr lang="fr-FR" altLang="en-US" sz="1400" b="1"/>
            </a:p>
          </p:txBody>
        </p:sp>
        <p:sp>
          <p:nvSpPr>
            <p:cNvPr id="22" name="ZoneTexte 11"/>
            <p:cNvSpPr txBox="1"/>
            <p:nvPr/>
          </p:nvSpPr>
          <p:spPr>
            <a:xfrm>
              <a:off x="2514600" y="228237"/>
              <a:ext cx="3428878" cy="40015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ar-MA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الحرارة و التحولات الفيزيائية للمادة</a:t>
              </a:r>
              <a:endParaRPr lang="fr-FR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sp>
        <p:nvSpPr>
          <p:cNvPr id="10244" name="TextBox 9"/>
          <p:cNvSpPr txBox="1">
            <a:spLocks noChangeArrowheads="1"/>
          </p:cNvSpPr>
          <p:nvPr/>
        </p:nvSpPr>
        <p:spPr bwMode="auto">
          <a:xfrm>
            <a:off x="1790700" y="3286125"/>
            <a:ext cx="5572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MA" altLang="en-US" sz="4000">
                <a:solidFill>
                  <a:srgbClr val="FF0000"/>
                </a:solidFill>
              </a:rPr>
              <a:t>2 .الحرارة و تغير درجة الحرارة</a:t>
            </a:r>
            <a:endParaRPr lang="en-US" altLang="en-US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pic feu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1371600"/>
            <a:ext cx="4826000" cy="362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6"/>
          <p:cNvSpPr txBox="1">
            <a:spLocks noChangeArrowheads="1"/>
          </p:cNvSpPr>
          <p:nvPr/>
        </p:nvSpPr>
        <p:spPr bwMode="auto">
          <a:xfrm>
            <a:off x="0" y="5467350"/>
            <a:ext cx="9001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ar-SA" altLang="en-US" sz="2400"/>
              <a:t>يكتسب الجسم الحرارة بالاقتراب من النار (مصدر حراري) و يفقد الحرارة بالابتعاد عنها.</a:t>
            </a:r>
            <a:endParaRPr lang="en-US" altLang="en-US" sz="2400"/>
          </a:p>
        </p:txBody>
      </p:sp>
      <p:grpSp>
        <p:nvGrpSpPr>
          <p:cNvPr id="11268" name="Group 17"/>
          <p:cNvGrpSpPr>
            <a:grpSpLocks/>
          </p:cNvGrpSpPr>
          <p:nvPr/>
        </p:nvGrpSpPr>
        <p:grpSpPr bwMode="auto">
          <a:xfrm>
            <a:off x="2438400" y="142875"/>
            <a:ext cx="6567488" cy="708025"/>
            <a:chOff x="2514600" y="132961"/>
            <a:chExt cx="6567254" cy="708216"/>
          </a:xfrm>
        </p:grpSpPr>
        <p:sp>
          <p:nvSpPr>
            <p:cNvPr id="11" name="Titre 1"/>
            <p:cNvSpPr txBox="1">
              <a:spLocks/>
            </p:cNvSpPr>
            <p:nvPr/>
          </p:nvSpPr>
          <p:spPr>
            <a:xfrm>
              <a:off x="8077002" y="152016"/>
              <a:ext cx="968340" cy="247717"/>
            </a:xfrm>
            <a:prstGeom prst="rect">
              <a:avLst/>
            </a:prstGeom>
          </p:spPr>
          <p:txBody>
            <a:bodyPr anchor="ctr"/>
            <a:lstStyle/>
            <a:p>
              <a:pPr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المادة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  </a:t>
              </a:r>
              <a:r>
                <a:rPr lang="en-US" sz="4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1270" name="ZoneTexte 8"/>
            <p:cNvSpPr txBox="1">
              <a:spLocks noChangeArrowheads="1"/>
            </p:cNvSpPr>
            <p:nvPr/>
          </p:nvSpPr>
          <p:spPr bwMode="auto">
            <a:xfrm>
              <a:off x="7010400" y="132961"/>
              <a:ext cx="13716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العلوم الفيزيائية</a:t>
              </a:r>
              <a:endParaRPr lang="fr-FR" altLang="en-US" sz="1400" b="1"/>
            </a:p>
          </p:txBody>
        </p:sp>
        <p:sp>
          <p:nvSpPr>
            <p:cNvPr id="13" name="Titre 1"/>
            <p:cNvSpPr txBox="1">
              <a:spLocks/>
            </p:cNvSpPr>
            <p:nvPr/>
          </p:nvSpPr>
          <p:spPr>
            <a:xfrm>
              <a:off x="8229396" y="542646"/>
              <a:ext cx="852458" cy="247717"/>
            </a:xfrm>
            <a:prstGeom prst="rect">
              <a:avLst/>
            </a:prstGeom>
          </p:spPr>
          <p:txBody>
            <a:bodyPr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المستوى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1272" name="ZoneTexte 10"/>
            <p:cNvSpPr txBox="1">
              <a:spLocks noChangeArrowheads="1"/>
            </p:cNvSpPr>
            <p:nvPr/>
          </p:nvSpPr>
          <p:spPr bwMode="auto">
            <a:xfrm>
              <a:off x="6934200" y="533400"/>
              <a:ext cx="1447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الأولى ثانوي إعدادي</a:t>
              </a:r>
              <a:endParaRPr lang="fr-FR" altLang="en-US" sz="1400" b="1"/>
            </a:p>
          </p:txBody>
        </p:sp>
        <p:sp>
          <p:nvSpPr>
            <p:cNvPr id="15" name="ZoneTexte 11"/>
            <p:cNvSpPr txBox="1"/>
            <p:nvPr/>
          </p:nvSpPr>
          <p:spPr>
            <a:xfrm>
              <a:off x="2514600" y="228237"/>
              <a:ext cx="3428878" cy="40015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ar-MA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الحرارة و التحولات الفيزيائية للمادة</a:t>
              </a:r>
              <a:endParaRPr lang="fr-FR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785938" y="1214438"/>
            <a:ext cx="5181600" cy="609600"/>
          </a:xfrm>
          <a:prstGeom prst="rect">
            <a:avLst/>
          </a:prstGeom>
        </p:spPr>
        <p:txBody>
          <a:bodyPr rtlCol="1"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fr-FR" sz="3600" dirty="0"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12291" name="TextBox 5"/>
          <p:cNvSpPr txBox="1">
            <a:spLocks noChangeArrowheads="1"/>
          </p:cNvSpPr>
          <p:nvPr/>
        </p:nvSpPr>
        <p:spPr bwMode="auto">
          <a:xfrm>
            <a:off x="857250" y="2286000"/>
            <a:ext cx="74295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ar-SA" altLang="en-US" sz="4000">
                <a:solidFill>
                  <a:srgbClr val="FF0000"/>
                </a:solidFill>
              </a:rPr>
              <a:t>خلاصة:</a:t>
            </a:r>
            <a:r>
              <a:rPr lang="ar-SA" altLang="en-US" sz="4000"/>
              <a:t/>
            </a:r>
            <a:br>
              <a:rPr lang="ar-SA" altLang="en-US" sz="4000"/>
            </a:br>
            <a:endParaRPr lang="ar-SA" altLang="en-US" sz="4000"/>
          </a:p>
          <a:p>
            <a:pPr eaLnBrk="1" hangingPunct="1">
              <a:buClr>
                <a:srgbClr val="002060"/>
              </a:buClr>
              <a:buFont typeface="Wingdings" panose="05000000000000000000" pitchFamily="2" charset="2"/>
              <a:buChar char="ü"/>
            </a:pPr>
            <a:r>
              <a:rPr lang="ar-SA" altLang="en-US" sz="2400"/>
              <a:t> تتغير درجة حرارة جسم ما نتيجة فقدان أو إكتساب الحرارة.</a:t>
            </a:r>
            <a:endParaRPr lang="en-US" altLang="en-US" sz="2400"/>
          </a:p>
        </p:txBody>
      </p:sp>
      <p:grpSp>
        <p:nvGrpSpPr>
          <p:cNvPr id="12292" name="Group 17"/>
          <p:cNvGrpSpPr>
            <a:grpSpLocks/>
          </p:cNvGrpSpPr>
          <p:nvPr/>
        </p:nvGrpSpPr>
        <p:grpSpPr bwMode="auto">
          <a:xfrm>
            <a:off x="2438400" y="142875"/>
            <a:ext cx="6567488" cy="708025"/>
            <a:chOff x="2514600" y="132961"/>
            <a:chExt cx="6567254" cy="708216"/>
          </a:xfrm>
        </p:grpSpPr>
        <p:sp>
          <p:nvSpPr>
            <p:cNvPr id="18" name="Titre 1"/>
            <p:cNvSpPr txBox="1">
              <a:spLocks/>
            </p:cNvSpPr>
            <p:nvPr/>
          </p:nvSpPr>
          <p:spPr>
            <a:xfrm>
              <a:off x="8077002" y="152016"/>
              <a:ext cx="968340" cy="247717"/>
            </a:xfrm>
            <a:prstGeom prst="rect">
              <a:avLst/>
            </a:prstGeom>
          </p:spPr>
          <p:txBody>
            <a:bodyPr anchor="ctr"/>
            <a:lstStyle/>
            <a:p>
              <a:pPr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المادة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  </a:t>
              </a:r>
              <a:r>
                <a:rPr lang="en-US" sz="4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2296" name="ZoneTexte 8"/>
            <p:cNvSpPr txBox="1">
              <a:spLocks noChangeArrowheads="1"/>
            </p:cNvSpPr>
            <p:nvPr/>
          </p:nvSpPr>
          <p:spPr bwMode="auto">
            <a:xfrm>
              <a:off x="7010400" y="132961"/>
              <a:ext cx="13716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العلوم الفيزيائية</a:t>
              </a:r>
              <a:endParaRPr lang="fr-FR" altLang="en-US" sz="1400" b="1"/>
            </a:p>
          </p:txBody>
        </p:sp>
        <p:sp>
          <p:nvSpPr>
            <p:cNvPr id="20" name="Titre 1"/>
            <p:cNvSpPr txBox="1">
              <a:spLocks/>
            </p:cNvSpPr>
            <p:nvPr/>
          </p:nvSpPr>
          <p:spPr>
            <a:xfrm>
              <a:off x="8229396" y="542646"/>
              <a:ext cx="852458" cy="247717"/>
            </a:xfrm>
            <a:prstGeom prst="rect">
              <a:avLst/>
            </a:prstGeom>
          </p:spPr>
          <p:txBody>
            <a:bodyPr anchor="ctr"/>
            <a:lstStyle/>
            <a:p>
              <a:pPr algn="ctr" fontAlgn="auto">
                <a:spcAft>
                  <a:spcPts val="0"/>
                </a:spcAft>
                <a:defRPr/>
              </a:pPr>
              <a:r>
                <a:rPr lang="ar-SA" sz="1000" b="1" dirty="0">
                  <a:latin typeface="+mj-lt"/>
                  <a:ea typeface="+mj-ea"/>
                  <a:cs typeface="+mj-cs"/>
                </a:rPr>
                <a:t>المستوى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 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  </a:t>
              </a:r>
              <a:r>
                <a:rPr lang="ar-SA" sz="1000" b="1" dirty="0">
                  <a:latin typeface="+mj-lt"/>
                  <a:ea typeface="+mj-ea"/>
                  <a:cs typeface="+mj-cs"/>
                </a:rPr>
                <a:t>:</a:t>
              </a:r>
              <a:r>
                <a:rPr lang="en-US" sz="1000" b="1" dirty="0">
                  <a:latin typeface="+mj-lt"/>
                  <a:ea typeface="+mj-ea"/>
                  <a:cs typeface="+mj-cs"/>
                </a:rPr>
                <a:t> </a:t>
              </a:r>
              <a:endParaRPr lang="fr-FR" sz="1000" b="1" dirty="0"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2298" name="ZoneTexte 10"/>
            <p:cNvSpPr txBox="1">
              <a:spLocks noChangeArrowheads="1"/>
            </p:cNvSpPr>
            <p:nvPr/>
          </p:nvSpPr>
          <p:spPr bwMode="auto">
            <a:xfrm>
              <a:off x="6934200" y="533400"/>
              <a:ext cx="14478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ar-SA" altLang="en-US" sz="1400" b="1"/>
                <a:t>الأولى ثانوي إعدادي</a:t>
              </a:r>
              <a:endParaRPr lang="fr-FR" altLang="en-US" sz="1400" b="1"/>
            </a:p>
          </p:txBody>
        </p:sp>
        <p:sp>
          <p:nvSpPr>
            <p:cNvPr id="22" name="ZoneTexte 11"/>
            <p:cNvSpPr txBox="1"/>
            <p:nvPr/>
          </p:nvSpPr>
          <p:spPr>
            <a:xfrm>
              <a:off x="2514600" y="228237"/>
              <a:ext cx="3428878" cy="400158"/>
            </a:xfrm>
            <a:prstGeom prst="rect">
              <a:avLst/>
            </a:prstGeom>
            <a:noFill/>
          </p:spPr>
          <p:txBody>
            <a:bodyPr anchor="ctr">
              <a:spAutoFit/>
            </a:bodyPr>
            <a:lstStyle/>
            <a:p>
              <a:pPr algn="ctr">
                <a:defRPr/>
              </a:pPr>
              <a:r>
                <a:rPr lang="ar-MA" sz="2000" b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الحرارة و التحولات الفيزيائية للمادة</a:t>
              </a:r>
              <a:endParaRPr lang="fr-FR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857250" y="4110038"/>
            <a:ext cx="7429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ü"/>
            </a:pPr>
            <a:r>
              <a:rPr lang="ar-MA" altLang="en-US" sz="2400"/>
              <a:t> عند اكتساب الحرارة ترتفع درجة الحرارة</a:t>
            </a:r>
            <a:r>
              <a:rPr lang="ar-SA" altLang="en-US" sz="2400"/>
              <a:t>.</a:t>
            </a:r>
            <a:endParaRPr lang="en-US" altLang="en-US" sz="2400"/>
          </a:p>
        </p:txBody>
      </p:sp>
      <p:sp>
        <p:nvSpPr>
          <p:cNvPr id="12294" name="TextBox 5"/>
          <p:cNvSpPr txBox="1">
            <a:spLocks noChangeArrowheads="1"/>
          </p:cNvSpPr>
          <p:nvPr/>
        </p:nvSpPr>
        <p:spPr bwMode="auto">
          <a:xfrm>
            <a:off x="857250" y="4643438"/>
            <a:ext cx="7429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ü"/>
            </a:pPr>
            <a:r>
              <a:rPr lang="ar-MA" altLang="en-US" sz="2400"/>
              <a:t> عند فقدان الحرارة تنخفض درجة الحرارة</a:t>
            </a:r>
            <a:r>
              <a:rPr lang="ar-SA" altLang="en-US" sz="2400"/>
              <a:t>.</a:t>
            </a:r>
            <a:endParaRPr lang="en-US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1256</TotalTime>
  <Words>602</Words>
  <Application>Microsoft Office PowerPoint</Application>
  <PresentationFormat>عرض على الشاشة (4:3)</PresentationFormat>
  <Paragraphs>135</Paragraphs>
  <Slides>16</Slides>
  <Notes>6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22" baseType="lpstr">
      <vt:lpstr>Arial</vt:lpstr>
      <vt:lpstr>Calibri</vt:lpstr>
      <vt:lpstr>Times New Roman</vt:lpstr>
      <vt:lpstr>Comic Sans MS</vt:lpstr>
      <vt:lpstr>Wingdings</vt:lpstr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citi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الماء</dc:title>
  <dc:creator>mounir</dc:creator>
  <cp:lastModifiedBy>USER</cp:lastModifiedBy>
  <cp:revision>178</cp:revision>
  <dcterms:created xsi:type="dcterms:W3CDTF">2007-07-23T17:07:30Z</dcterms:created>
  <dcterms:modified xsi:type="dcterms:W3CDTF">2024-06-30T15:15:31Z</dcterms:modified>
</cp:coreProperties>
</file>